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62" r:id="rId5"/>
    <p:sldId id="265" r:id="rId6"/>
    <p:sldId id="263" r:id="rId7"/>
    <p:sldId id="264" r:id="rId8"/>
    <p:sldId id="258" r:id="rId9"/>
    <p:sldId id="257" r:id="rId10"/>
    <p:sldId id="261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854"/>
    <p:restoredTop sz="94667"/>
  </p:normalViewPr>
  <p:slideViewPr>
    <p:cSldViewPr snapToGrid="0" snapToObjects="1">
      <p:cViewPr varScale="1">
        <p:scale>
          <a:sx n="117" d="100"/>
          <a:sy n="117" d="100"/>
        </p:scale>
        <p:origin x="92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10.tiff>
</file>

<file path=ppt/media/image11.tiff>
</file>

<file path=ppt/media/image12.tiff>
</file>

<file path=ppt/media/image13.tiff>
</file>

<file path=ppt/media/image2.tiff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320D7-81EF-2A41-9662-6447C72F1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1FEE0-0766-1C46-82CD-462A6F7AB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C602C-D992-FB4C-96E5-34C5F9B0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565CF-393C-E44F-A26A-E87E29B07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2F08C-CC61-994F-A2F9-225A06FFC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64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43D9D-650F-064D-B16A-3DC748818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1E3D36-B314-3D41-94EE-4A4ADA479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FB784-0D89-854D-A8DA-9B0463456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3F0F1-13C5-3349-84B7-508A4F81C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1B10-08C7-2F40-97E0-403A8D6E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508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5E4EC4-7A5C-BD43-83AA-41E7BF17C6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461BE8-AD7E-314F-AB42-D051E6C991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8FB26-E7F2-2343-A1B3-715B709C6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853F6-C6B6-4141-BA8E-5E4BAC066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9EE37-E486-334D-B5B5-820358406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428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9126-877D-4746-8843-B14FD515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4F133-745C-DC4F-8BE2-D46D81AB9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EF32A-4261-1645-BD3A-24DF3D673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4339F-1585-6049-AF8F-82956A2F7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5327C-FC36-9D42-8862-2D4ECD1E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45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E02CB-C963-AC4F-AF7E-658A0F532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F8DB38-55E9-EC4B-9C3F-B3B5D91F6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88B79-399C-F243-B6F0-13D32E31D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2568F-70DF-174A-8320-B20F5612A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7B3B3-A2F7-094E-B475-C9AEF0C2F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7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90FCC-E9CE-094F-9498-3DE885CB6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D839F-53B5-1548-BE18-92D13946A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8AD3D2-0A5A-C84F-9BC1-678C3C216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CB452-AEAE-D948-9FC2-9F6173EBD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5D9885-AADF-814E-B379-60B5F73F9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6B5D1-9C67-D24A-9A76-FE9971162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643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1CABD-8CAB-8F4B-A8EF-8449C6138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76434-0EC7-7E4D-891D-C0FFB6BA7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AD261-A89E-5942-A082-015CE35BD6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A0D65-111B-3E40-8FE7-3D1D3358EF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B3D95F-2FC2-5845-A26F-1639DB7E11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DBA541-CDBA-D84B-8B96-AE3AB3F43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7840DE-37A0-E744-9B3D-DCDD5FD0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87FEC3-3F36-3145-A312-45F569F0C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51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DED0-A822-284C-B101-02E047080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A527B-45A1-2141-B219-69D0422E1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3F92F6-1C9E-CC4B-A7D4-1C9DFFDFC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91AD70-04BC-B24E-A1FD-1C57F78CF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946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66CF63-719B-5D48-8C6A-7044CE0AC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C4C10D-B501-754C-A28F-DCCAE563E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5D1F7-0615-E448-8B0B-C1FAC7725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4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D835C-C4D6-2744-A897-6EACC051B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9ECCA-25E2-2B41-9DD2-6B3950C98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BADF2F-A97C-7D4F-B26B-6791A198A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EF1FB-CD9B-334E-8EE0-9C6E985B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11AE1-A254-174B-AB7B-A9A411A8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5143A2-4F65-7945-B846-CF43ACDB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17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20C5E-95C3-E04B-BB08-3F7F9F37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5497B7-AEFB-274C-A520-55CFC4B0E5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480D-E0B3-0947-AC28-DBA260597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F02711-908D-524B-BAAC-EB5563C82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28CC8-D75A-D449-AAC2-B4A0084DE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997CE-D14A-E641-AB33-9004DBD57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75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50B1A8-6068-3C4E-9FB6-AE8668947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9375C-DD1A-E340-AD3A-44A898F9F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5E26B-9796-264B-96BF-5A82481523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08030-0D23-5B42-A52D-A9331F0B24E7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E5B0B-0827-A944-B0A4-E0F0B02F1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DE5FF-94FD-CD4F-832E-36447F89F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12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tiff"/><Relationship Id="rId4" Type="http://schemas.openxmlformats.org/officeDocument/2006/relationships/image" Target="../media/image8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BE6A0804-4B65-D04D-B321-3EEE0E6BB8EB}"/>
              </a:ext>
            </a:extLst>
          </p:cNvPr>
          <p:cNvSpPr/>
          <p:nvPr/>
        </p:nvSpPr>
        <p:spPr>
          <a:xfrm>
            <a:off x="265854" y="3854577"/>
            <a:ext cx="6608289" cy="2719839"/>
          </a:xfrm>
          <a:prstGeom prst="rect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Ethereum Network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3540621-C9D8-ED47-B669-ECCBB727C79D}"/>
              </a:ext>
            </a:extLst>
          </p:cNvPr>
          <p:cNvSpPr/>
          <p:nvPr/>
        </p:nvSpPr>
        <p:spPr>
          <a:xfrm>
            <a:off x="2400617" y="216538"/>
            <a:ext cx="4473527" cy="3393518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r>
              <a:rPr lang="en-US" dirty="0"/>
              <a:t>Azure Cloud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67C4EB-88AB-604C-A957-551EC46F0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19" y="2155297"/>
            <a:ext cx="546100" cy="457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4943D5-7A6D-2943-8070-E481B3407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8548" y="2162132"/>
            <a:ext cx="508000" cy="450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227545-E83C-014F-8F2F-E875B78B5438}"/>
              </a:ext>
            </a:extLst>
          </p:cNvPr>
          <p:cNvSpPr txBox="1"/>
          <p:nvPr/>
        </p:nvSpPr>
        <p:spPr>
          <a:xfrm>
            <a:off x="2753119" y="2612982"/>
            <a:ext cx="7388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Storage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9D9145-E222-E542-B250-D4517049C053}"/>
              </a:ext>
            </a:extLst>
          </p:cNvPr>
          <p:cNvSpPr txBox="1"/>
          <p:nvPr/>
        </p:nvSpPr>
        <p:spPr>
          <a:xfrm>
            <a:off x="670840" y="2612982"/>
            <a:ext cx="10342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Mobile App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642DEB-B328-244E-9266-3E4D77165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91" y="2105757"/>
            <a:ext cx="577273" cy="556281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21E8DB7-581B-E147-8E15-1AC1D2194386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461019" y="2383897"/>
            <a:ext cx="1407529" cy="366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FD25083-3437-174A-B250-48454A740716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376548" y="2383898"/>
            <a:ext cx="1227243" cy="365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7B44703-FBA1-B248-ADC2-005B95C54BE4}"/>
              </a:ext>
            </a:extLst>
          </p:cNvPr>
          <p:cNvSpPr txBox="1"/>
          <p:nvPr/>
        </p:nvSpPr>
        <p:spPr>
          <a:xfrm>
            <a:off x="4375330" y="2609323"/>
            <a:ext cx="10341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Functions</a:t>
            </a:r>
            <a:br>
              <a:rPr lang="en-US" sz="1400" dirty="0"/>
            </a:br>
            <a:r>
              <a:rPr lang="en-US" sz="1400" dirty="0"/>
              <a:t>(Serverless)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C573E79-F184-3646-9292-86F3491D38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875" y="548009"/>
            <a:ext cx="880746" cy="463859"/>
          </a:xfrm>
          <a:prstGeom prst="rect">
            <a:avLst/>
          </a:prstGeom>
        </p:spPr>
      </p:pic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9620796-4A0B-8249-8C0C-559F3549ADDF}"/>
              </a:ext>
            </a:extLst>
          </p:cNvPr>
          <p:cNvCxnSpPr>
            <a:cxnSpLocks/>
            <a:stCxn id="12" idx="0"/>
            <a:endCxn id="83" idx="1"/>
          </p:cNvCxnSpPr>
          <p:nvPr/>
        </p:nvCxnSpPr>
        <p:spPr>
          <a:xfrm rot="5400000" flipH="1" flipV="1">
            <a:off x="4689594" y="1029937"/>
            <a:ext cx="1278654" cy="872986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7FA7260-C94D-6C4F-9E08-D07713C31C0C}"/>
              </a:ext>
            </a:extLst>
          </p:cNvPr>
          <p:cNvSpPr txBox="1"/>
          <p:nvPr/>
        </p:nvSpPr>
        <p:spPr>
          <a:xfrm>
            <a:off x="5850722" y="1024703"/>
            <a:ext cx="1023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CosmosDB</a:t>
            </a:r>
          </a:p>
          <a:p>
            <a:r>
              <a:rPr lang="en-US" sz="1400" dirty="0"/>
              <a:t>(MongoDB)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22A0FC89-B4A2-0F45-8494-7AB611E36E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429" y="4057100"/>
            <a:ext cx="620210" cy="620210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CD497A41-A062-5A44-A3FF-102F1C0776EB}"/>
              </a:ext>
            </a:extLst>
          </p:cNvPr>
          <p:cNvSpPr txBox="1"/>
          <p:nvPr/>
        </p:nvSpPr>
        <p:spPr>
          <a:xfrm>
            <a:off x="4539958" y="4595386"/>
            <a:ext cx="704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Master</a:t>
            </a:r>
          </a:p>
          <a:p>
            <a:pPr algn="ctr"/>
            <a:r>
              <a:rPr lang="en-US" sz="1400" dirty="0"/>
              <a:t>Node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AAE84420-4F07-4640-B39D-B36172527ED1}"/>
              </a:ext>
            </a:extLst>
          </p:cNvPr>
          <p:cNvCxnSpPr>
            <a:cxnSpLocks/>
            <a:stCxn id="21" idx="2"/>
            <a:endCxn id="54" idx="0"/>
          </p:cNvCxnSpPr>
          <p:nvPr/>
        </p:nvCxnSpPr>
        <p:spPr>
          <a:xfrm flipH="1">
            <a:off x="4882534" y="3132543"/>
            <a:ext cx="9893" cy="92455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FDF26690-4760-704C-86F5-514911D07E03}"/>
              </a:ext>
            </a:extLst>
          </p:cNvPr>
          <p:cNvSpPr/>
          <p:nvPr/>
        </p:nvSpPr>
        <p:spPr>
          <a:xfrm>
            <a:off x="403458" y="4486557"/>
            <a:ext cx="2349661" cy="9293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Miners (closed)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446E0F9B-E9AC-5D4A-922B-DFA3D8AB6C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498" y="4567103"/>
            <a:ext cx="620210" cy="62021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F28601CA-E72A-E945-9149-10B7239FE1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275" y="4554833"/>
            <a:ext cx="620210" cy="62021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4BE5D24F-9DB7-7544-9D2E-8FBEE77D76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5080" y="4567103"/>
            <a:ext cx="620210" cy="62021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01855A30-F688-1940-9330-F1BDFD1A37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3857" y="4554833"/>
            <a:ext cx="620210" cy="620210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369AC37F-7F29-124E-ACE1-401490E8F3AA}"/>
              </a:ext>
            </a:extLst>
          </p:cNvPr>
          <p:cNvSpPr/>
          <p:nvPr/>
        </p:nvSpPr>
        <p:spPr>
          <a:xfrm>
            <a:off x="403458" y="5528139"/>
            <a:ext cx="2349661" cy="9293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Transactions (open)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707B1FE8-CAED-014A-9A54-BAC7942B3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498" y="5608685"/>
            <a:ext cx="620210" cy="62021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E12CB8AF-56FA-614F-8B6F-6D7F3D45CA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275" y="5596415"/>
            <a:ext cx="620210" cy="62021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DFAD0393-CAEA-674B-9803-61026DBC72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5080" y="5608685"/>
            <a:ext cx="620210" cy="62021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5FD27209-7316-C44A-8511-E4CFCD6B2F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3857" y="5596415"/>
            <a:ext cx="620210" cy="620210"/>
          </a:xfrm>
          <a:prstGeom prst="rect">
            <a:avLst/>
          </a:prstGeom>
        </p:spPr>
      </p:pic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58A379CC-B13E-0D4E-9DAF-5F2298A60057}"/>
              </a:ext>
            </a:extLst>
          </p:cNvPr>
          <p:cNvCxnSpPr>
            <a:stCxn id="68" idx="3"/>
            <a:endCxn id="54" idx="1"/>
          </p:cNvCxnSpPr>
          <p:nvPr/>
        </p:nvCxnSpPr>
        <p:spPr>
          <a:xfrm flipV="1">
            <a:off x="2753119" y="4367205"/>
            <a:ext cx="1819310" cy="1625612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D915CE89-465A-1440-A9BD-E83CD1F69523}"/>
              </a:ext>
            </a:extLst>
          </p:cNvPr>
          <p:cNvCxnSpPr>
            <a:cxnSpLocks/>
            <a:stCxn id="63" idx="3"/>
            <a:endCxn id="54" idx="1"/>
          </p:cNvCxnSpPr>
          <p:nvPr/>
        </p:nvCxnSpPr>
        <p:spPr>
          <a:xfrm flipV="1">
            <a:off x="2753119" y="4367205"/>
            <a:ext cx="1819310" cy="584030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50BF2391-3A3A-034F-AF8B-380CC6EFC310}"/>
              </a:ext>
            </a:extLst>
          </p:cNvPr>
          <p:cNvSpPr txBox="1"/>
          <p:nvPr/>
        </p:nvSpPr>
        <p:spPr>
          <a:xfrm>
            <a:off x="4882534" y="3233716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RPC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F01A06E-3F69-5D4E-B670-53D1671B3FF8}"/>
              </a:ext>
            </a:extLst>
          </p:cNvPr>
          <p:cNvSpPr txBox="1"/>
          <p:nvPr/>
        </p:nvSpPr>
        <p:spPr>
          <a:xfrm>
            <a:off x="3469953" y="2095769"/>
            <a:ext cx="1056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Blob Trigger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B5A2A25-7926-6947-8836-89B2C6A18CB5}"/>
              </a:ext>
            </a:extLst>
          </p:cNvPr>
          <p:cNvSpPr txBox="1"/>
          <p:nvPr/>
        </p:nvSpPr>
        <p:spPr>
          <a:xfrm>
            <a:off x="611221" y="2172799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1.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9EF13B4-12A9-7F4D-AC49-A1CF4092AE16}"/>
              </a:ext>
            </a:extLst>
          </p:cNvPr>
          <p:cNvSpPr txBox="1"/>
          <p:nvPr/>
        </p:nvSpPr>
        <p:spPr>
          <a:xfrm>
            <a:off x="2987377" y="1900655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2.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B1AC7A0-F45F-9549-88E0-49052B6157AD}"/>
              </a:ext>
            </a:extLst>
          </p:cNvPr>
          <p:cNvSpPr txBox="1"/>
          <p:nvPr/>
        </p:nvSpPr>
        <p:spPr>
          <a:xfrm>
            <a:off x="5765414" y="673214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3.</a:t>
            </a:r>
            <a:endParaRPr lang="en-US" sz="14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AF82BBA-0B01-6A48-8D4E-A47E5F21A880}"/>
              </a:ext>
            </a:extLst>
          </p:cNvPr>
          <p:cNvSpPr txBox="1"/>
          <p:nvPr/>
        </p:nvSpPr>
        <p:spPr>
          <a:xfrm>
            <a:off x="5119043" y="2215102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4</a:t>
            </a:r>
            <a:r>
              <a:rPr lang="en-US" sz="1400" dirty="0"/>
              <a:t>.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973EC4B-6730-334B-ADEB-986F69B031AB}"/>
              </a:ext>
            </a:extLst>
          </p:cNvPr>
          <p:cNvSpPr txBox="1"/>
          <p:nvPr/>
        </p:nvSpPr>
        <p:spPr>
          <a:xfrm>
            <a:off x="1545701" y="2069043"/>
            <a:ext cx="772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APK/IPA</a:t>
            </a:r>
            <a:endParaRPr lang="en-US" sz="1400" dirty="0"/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ADA7FDD5-D55B-654A-A431-65CABDA65F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103" y="555720"/>
            <a:ext cx="711200" cy="533400"/>
          </a:xfrm>
          <a:prstGeom prst="rect">
            <a:avLst/>
          </a:prstGeom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E65F6D97-C1E7-5E42-8F6A-BD24CF734F7D}"/>
              </a:ext>
            </a:extLst>
          </p:cNvPr>
          <p:cNvSpPr txBox="1"/>
          <p:nvPr/>
        </p:nvSpPr>
        <p:spPr>
          <a:xfrm>
            <a:off x="862637" y="1092375"/>
            <a:ext cx="8561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Web</a:t>
            </a:r>
            <a:r>
              <a:rPr lang="en-US" sz="1400" dirty="0"/>
              <a:t> App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69BA2FA-9F16-BC45-9974-D2D455AB15BE}"/>
              </a:ext>
            </a:extLst>
          </p:cNvPr>
          <p:cNvSpPr txBox="1"/>
          <p:nvPr/>
        </p:nvSpPr>
        <p:spPr>
          <a:xfrm>
            <a:off x="5027827" y="4203787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TX ID</a:t>
            </a:r>
          </a:p>
        </p:txBody>
      </p:sp>
      <p:cxnSp>
        <p:nvCxnSpPr>
          <p:cNvPr id="97" name="Elbow Connector 96">
            <a:extLst>
              <a:ext uri="{FF2B5EF4-FFF2-40B4-BE49-F238E27FC236}">
                <a16:creationId xmlns:a16="http://schemas.microsoft.com/office/drawing/2014/main" id="{4DBDA53B-60CC-D040-ACA0-ACC9451F549B}"/>
              </a:ext>
            </a:extLst>
          </p:cNvPr>
          <p:cNvCxnSpPr>
            <a:cxnSpLocks/>
            <a:stCxn id="95" idx="3"/>
            <a:endCxn id="23" idx="3"/>
          </p:cNvCxnSpPr>
          <p:nvPr/>
        </p:nvCxnSpPr>
        <p:spPr>
          <a:xfrm flipV="1">
            <a:off x="5698203" y="779939"/>
            <a:ext cx="1108418" cy="3608514"/>
          </a:xfrm>
          <a:prstGeom prst="bentConnector3">
            <a:avLst>
              <a:gd name="adj1" fmla="val 134803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>
            <a:extLst>
              <a:ext uri="{FF2B5EF4-FFF2-40B4-BE49-F238E27FC236}">
                <a16:creationId xmlns:a16="http://schemas.microsoft.com/office/drawing/2014/main" id="{9496D340-94AD-0E4C-AEE4-0C5FA0D7CBEC}"/>
              </a:ext>
            </a:extLst>
          </p:cNvPr>
          <p:cNvCxnSpPr>
            <a:endCxn id="12" idx="0"/>
          </p:cNvCxnSpPr>
          <p:nvPr/>
        </p:nvCxnSpPr>
        <p:spPr>
          <a:xfrm>
            <a:off x="1703485" y="827103"/>
            <a:ext cx="3188943" cy="1278654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1835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5FAE7A8-EC9A-7749-ADDB-72074CAE98EC}"/>
              </a:ext>
            </a:extLst>
          </p:cNvPr>
          <p:cNvSpPr/>
          <p:nvPr/>
        </p:nvSpPr>
        <p:spPr>
          <a:xfrm>
            <a:off x="1405753" y="1793326"/>
            <a:ext cx="278193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Campos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327897-700C-284B-AF8C-F9486FED3459}"/>
              </a:ext>
            </a:extLst>
          </p:cNvPr>
          <p:cNvSpPr/>
          <p:nvPr/>
        </p:nvSpPr>
        <p:spPr>
          <a:xfrm>
            <a:off x="1405753" y="1793326"/>
            <a:ext cx="278193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B8CF81D5-F031-B243-9356-A2575EA2A7B6}"/>
              </a:ext>
            </a:extLst>
          </p:cNvPr>
          <p:cNvSpPr/>
          <p:nvPr/>
        </p:nvSpPr>
        <p:spPr>
          <a:xfrm rot="10800000">
            <a:off x="1438548" y="1843471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00506D-E2BF-6343-9B4E-F4FD819AF8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78"/>
          <a:stretch/>
        </p:blipFill>
        <p:spPr>
          <a:xfrm>
            <a:off x="1588051" y="2325308"/>
            <a:ext cx="1107696" cy="105613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7E6E3BC-A4C5-834A-B23B-0E96118260ED}"/>
              </a:ext>
            </a:extLst>
          </p:cNvPr>
          <p:cNvSpPr/>
          <p:nvPr/>
        </p:nvSpPr>
        <p:spPr>
          <a:xfrm>
            <a:off x="2779108" y="2325308"/>
            <a:ext cx="1207799" cy="2853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Correcto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8CC1DE-8D38-F647-852F-477D0246F316}"/>
              </a:ext>
            </a:extLst>
          </p:cNvPr>
          <p:cNvSpPr/>
          <p:nvPr/>
        </p:nvSpPr>
        <p:spPr>
          <a:xfrm>
            <a:off x="2779108" y="2762626"/>
            <a:ext cx="1207799" cy="3180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Incorrecto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BF7113-668B-D240-9ED3-15194272B3EC}"/>
              </a:ext>
            </a:extLst>
          </p:cNvPr>
          <p:cNvSpPr/>
          <p:nvPr/>
        </p:nvSpPr>
        <p:spPr>
          <a:xfrm>
            <a:off x="2779108" y="3220278"/>
            <a:ext cx="1207799" cy="3710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Historial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CD974C-1DEF-044C-B99F-3200E78FC6FE}"/>
              </a:ext>
            </a:extLst>
          </p:cNvPr>
          <p:cNvCxnSpPr>
            <a:stCxn id="9" idx="3"/>
          </p:cNvCxnSpPr>
          <p:nvPr/>
        </p:nvCxnSpPr>
        <p:spPr>
          <a:xfrm flipV="1">
            <a:off x="3986907" y="914400"/>
            <a:ext cx="1830797" cy="1553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F49EF84-634B-A04E-84D7-B1AE8993887E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3986907" y="1258957"/>
            <a:ext cx="2003076" cy="16626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loud 17">
            <a:extLst>
              <a:ext uri="{FF2B5EF4-FFF2-40B4-BE49-F238E27FC236}">
                <a16:creationId xmlns:a16="http://schemas.microsoft.com/office/drawing/2014/main" id="{FB487955-517D-B743-8C87-C9969608F4D1}"/>
              </a:ext>
            </a:extLst>
          </p:cNvPr>
          <p:cNvSpPr/>
          <p:nvPr/>
        </p:nvSpPr>
        <p:spPr>
          <a:xfrm>
            <a:off x="5989983" y="104474"/>
            <a:ext cx="2690191" cy="196441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AE509E-8CCC-2047-9184-8863623E1CD3}"/>
              </a:ext>
            </a:extLst>
          </p:cNvPr>
          <p:cNvSpPr txBox="1"/>
          <p:nvPr/>
        </p:nvSpPr>
        <p:spPr>
          <a:xfrm>
            <a:off x="9183757" y="198783"/>
            <a:ext cx="12455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MongoDB</a:t>
            </a:r>
          </a:p>
          <a:p>
            <a:r>
              <a:rPr lang="en-US" dirty="0"/>
              <a:t>   -Actual</a:t>
            </a:r>
          </a:p>
          <a:p>
            <a:r>
              <a:rPr lang="en-US" dirty="0"/>
              <a:t>   -</a:t>
            </a:r>
            <a:r>
              <a:rPr lang="en-US" dirty="0" err="1"/>
              <a:t>Historico</a:t>
            </a:r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4F40BA1-03C8-B34B-857F-F4FC54845E91}"/>
              </a:ext>
            </a:extLst>
          </p:cNvPr>
          <p:cNvCxnSpPr/>
          <p:nvPr/>
        </p:nvCxnSpPr>
        <p:spPr>
          <a:xfrm>
            <a:off x="8481391" y="1590261"/>
            <a:ext cx="1497496" cy="565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83FBEB4-4D03-BA40-BC1C-5811621F3E7B}"/>
              </a:ext>
            </a:extLst>
          </p:cNvPr>
          <p:cNvSpPr txBox="1"/>
          <p:nvPr/>
        </p:nvSpPr>
        <p:spPr>
          <a:xfrm>
            <a:off x="10124661" y="2206042"/>
            <a:ext cx="1728165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Ethereum</a:t>
            </a:r>
          </a:p>
          <a:p>
            <a:endParaRPr lang="en-US" sz="1400" dirty="0"/>
          </a:p>
          <a:p>
            <a:r>
              <a:rPr lang="en-US" sz="1400" dirty="0"/>
              <a:t> </a:t>
            </a:r>
            <a:r>
              <a:rPr lang="en-US" sz="1400" dirty="0" err="1"/>
              <a:t>struct</a:t>
            </a:r>
            <a:r>
              <a:rPr lang="en-US" sz="1400" dirty="0"/>
              <a:t> </a:t>
            </a:r>
            <a:r>
              <a:rPr lang="en-US" sz="1400" dirty="0" err="1"/>
              <a:t>RecordItem</a:t>
            </a:r>
            <a:r>
              <a:rPr lang="en-US" sz="1400" dirty="0"/>
              <a:t> { </a:t>
            </a:r>
          </a:p>
          <a:p>
            <a:r>
              <a:rPr lang="en-US" sz="1400" dirty="0"/>
              <a:t> bytes32 </a:t>
            </a:r>
            <a:r>
              <a:rPr lang="en-US" sz="1400" dirty="0" err="1"/>
              <a:t>recordHash</a:t>
            </a:r>
            <a:r>
              <a:rPr lang="en-US" sz="1400" dirty="0"/>
              <a:t>;</a:t>
            </a:r>
          </a:p>
          <a:p>
            <a:r>
              <a:rPr lang="en-US" sz="1400" dirty="0"/>
              <a:t> </a:t>
            </a:r>
            <a:r>
              <a:rPr lang="en-US" sz="1400" dirty="0" err="1"/>
              <a:t>int</a:t>
            </a:r>
            <a:r>
              <a:rPr lang="en-US" sz="1400" dirty="0"/>
              <a:t> approvals;       </a:t>
            </a:r>
          </a:p>
          <a:p>
            <a:r>
              <a:rPr lang="en-US" sz="1400" dirty="0"/>
              <a:t> </a:t>
            </a:r>
            <a:r>
              <a:rPr lang="en-US" sz="1400" dirty="0" err="1"/>
              <a:t>int</a:t>
            </a:r>
            <a:r>
              <a:rPr lang="en-US" sz="1400" dirty="0"/>
              <a:t> disapprovals;   </a:t>
            </a:r>
          </a:p>
          <a:p>
            <a:r>
              <a:rPr lang="en-US" sz="1400" dirty="0"/>
              <a:t> }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34C4CAB-92EB-114A-BA5A-FAC091F9B356}"/>
              </a:ext>
            </a:extLst>
          </p:cNvPr>
          <p:cNvSpPr/>
          <p:nvPr/>
        </p:nvSpPr>
        <p:spPr>
          <a:xfrm>
            <a:off x="6375830" y="2556268"/>
            <a:ext cx="278193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n-US" dirty="0" err="1"/>
              <a:t>Aprobado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0xea6a8f0897761f8ca9eb9853a91072d50be20444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Aprobado</a:t>
            </a:r>
            <a:r>
              <a:rPr lang="en-US" dirty="0"/>
              <a:t> </a:t>
            </a:r>
            <a:r>
              <a:rPr lang="en-US" dirty="0" err="1"/>
              <a:t>Negativo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0xea6a8f0897761f8ca9eb9853a91072d50be20444</a:t>
            </a:r>
          </a:p>
          <a:p>
            <a:pPr algn="ctr"/>
            <a:endParaRPr lang="en-US" dirty="0"/>
          </a:p>
          <a:p>
            <a:pPr algn="ctr"/>
            <a:r>
              <a:rPr lang="en-US" dirty="0" err="1"/>
              <a:t>Aprobado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0xea6a8f0897761f8ca9eb9853a91072d50be20444</a:t>
            </a:r>
          </a:p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52758E3-7A98-9446-AD5F-0A58E0D26F2F}"/>
              </a:ext>
            </a:extLst>
          </p:cNvPr>
          <p:cNvSpPr/>
          <p:nvPr/>
        </p:nvSpPr>
        <p:spPr>
          <a:xfrm>
            <a:off x="6375830" y="2556268"/>
            <a:ext cx="278193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87E83B18-278A-F247-AC2E-706DC22B8B53}"/>
              </a:ext>
            </a:extLst>
          </p:cNvPr>
          <p:cNvSpPr/>
          <p:nvPr/>
        </p:nvSpPr>
        <p:spPr>
          <a:xfrm rot="10800000">
            <a:off x="6408625" y="2606413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12C599-AFBD-4440-9AC2-FDBC045C139A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3986907" y="3405809"/>
            <a:ext cx="2388923" cy="1166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02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66EE8-7DB0-E641-AECA-A93FD6A36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0C7599-E03E-0047-B59F-2DE0A9737A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Consola</a:t>
            </a:r>
            <a:endParaRPr lang="en-US" dirty="0"/>
          </a:p>
          <a:p>
            <a:r>
              <a:rPr lang="en-US" dirty="0" err="1"/>
              <a:t>Definic</a:t>
            </a:r>
            <a:r>
              <a:rPr lang="es-ES" dirty="0" err="1"/>
              <a:t>ión</a:t>
            </a:r>
            <a:r>
              <a:rPr lang="es-ES" dirty="0"/>
              <a:t> de Contratos de API (App Mobile/App Web)</a:t>
            </a:r>
          </a:p>
          <a:p>
            <a:r>
              <a:rPr lang="es-ES" dirty="0"/>
              <a:t>Seguridad</a:t>
            </a:r>
          </a:p>
          <a:p>
            <a:r>
              <a:rPr lang="es-ES" dirty="0" err="1"/>
              <a:t>MongoDB</a:t>
            </a:r>
            <a:r>
              <a:rPr lang="en-US" dirty="0"/>
              <a:t> </a:t>
            </a:r>
            <a:endParaRPr lang="es-ES" dirty="0"/>
          </a:p>
          <a:p>
            <a:r>
              <a:rPr lang="es-ES" dirty="0"/>
              <a:t>Consumo de </a:t>
            </a:r>
            <a:r>
              <a:rPr lang="es-ES" dirty="0" err="1"/>
              <a:t>Azure</a:t>
            </a:r>
            <a:r>
              <a:rPr lang="es-ES" dirty="0"/>
              <a:t> -&gt;</a:t>
            </a:r>
            <a:r>
              <a:rPr lang="en-US" dirty="0"/>
              <a:t> $$</a:t>
            </a:r>
          </a:p>
        </p:txBody>
      </p:sp>
    </p:spTree>
    <p:extLst>
      <p:ext uri="{BB962C8B-B14F-4D97-AF65-F5344CB8AC3E}">
        <p14:creationId xmlns:p14="http://schemas.microsoft.com/office/powerpoint/2010/main" val="1715208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ED285F0-3815-4A4C-9018-5A78156D9A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19" y="2155297"/>
            <a:ext cx="546100" cy="45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0EE2FC-59A4-C446-BC75-CCE7BDAA4FA5}"/>
              </a:ext>
            </a:extLst>
          </p:cNvPr>
          <p:cNvSpPr txBox="1"/>
          <p:nvPr/>
        </p:nvSpPr>
        <p:spPr>
          <a:xfrm>
            <a:off x="670840" y="2612982"/>
            <a:ext cx="10342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Mobile App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59D211B-50CF-0C4A-9FA2-182AF086876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3287" y="449235"/>
            <a:ext cx="577273" cy="55628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A953C5E-B4F4-C747-B894-1CA489BDB62A}"/>
              </a:ext>
            </a:extLst>
          </p:cNvPr>
          <p:cNvSpPr txBox="1"/>
          <p:nvPr/>
        </p:nvSpPr>
        <p:spPr>
          <a:xfrm>
            <a:off x="2824826" y="952801"/>
            <a:ext cx="10341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Functions</a:t>
            </a:r>
            <a:br>
              <a:rPr lang="en-US" sz="1400" dirty="0"/>
            </a:br>
            <a:r>
              <a:rPr lang="en-US" sz="1400" dirty="0"/>
              <a:t>(Serverless)</a:t>
            </a:r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D9CD12D0-5E7A-5245-A9A5-D7AD3A1A0098}"/>
              </a:ext>
            </a:extLst>
          </p:cNvPr>
          <p:cNvCxnSpPr>
            <a:cxnSpLocks/>
            <a:stCxn id="4" idx="0"/>
            <a:endCxn id="7" idx="1"/>
          </p:cNvCxnSpPr>
          <p:nvPr/>
        </p:nvCxnSpPr>
        <p:spPr>
          <a:xfrm rot="5400000" flipH="1" flipV="1">
            <a:off x="1406668" y="508678"/>
            <a:ext cx="1427921" cy="1865318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an 12">
            <a:extLst>
              <a:ext uri="{FF2B5EF4-FFF2-40B4-BE49-F238E27FC236}">
                <a16:creationId xmlns:a16="http://schemas.microsoft.com/office/drawing/2014/main" id="{D95899D1-F51F-044A-BF02-96E98B3F71A8}"/>
              </a:ext>
            </a:extLst>
          </p:cNvPr>
          <p:cNvSpPr/>
          <p:nvPr/>
        </p:nvSpPr>
        <p:spPr>
          <a:xfrm>
            <a:off x="5512904" y="449235"/>
            <a:ext cx="490331" cy="55628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Elbow Connector 14">
            <a:extLst>
              <a:ext uri="{FF2B5EF4-FFF2-40B4-BE49-F238E27FC236}">
                <a16:creationId xmlns:a16="http://schemas.microsoft.com/office/drawing/2014/main" id="{A2AD1D18-A6C9-1043-BD9C-EA84B64E6A7C}"/>
              </a:ext>
            </a:extLst>
          </p:cNvPr>
          <p:cNvCxnSpPr>
            <a:stCxn id="7" idx="3"/>
            <a:endCxn id="13" idx="2"/>
          </p:cNvCxnSpPr>
          <p:nvPr/>
        </p:nvCxnSpPr>
        <p:spPr>
          <a:xfrm>
            <a:off x="3630560" y="727376"/>
            <a:ext cx="1882344" cy="127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an 15">
            <a:extLst>
              <a:ext uri="{FF2B5EF4-FFF2-40B4-BE49-F238E27FC236}">
                <a16:creationId xmlns:a16="http://schemas.microsoft.com/office/drawing/2014/main" id="{9F8E87DA-75D7-9E4A-A676-00A25AA5CBE8}"/>
              </a:ext>
            </a:extLst>
          </p:cNvPr>
          <p:cNvSpPr/>
          <p:nvPr/>
        </p:nvSpPr>
        <p:spPr>
          <a:xfrm>
            <a:off x="6321287" y="3689134"/>
            <a:ext cx="1020417" cy="94912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629179-D335-EF4A-ADB0-A660B2AD9D1B}"/>
              </a:ext>
            </a:extLst>
          </p:cNvPr>
          <p:cNvSpPr txBox="1"/>
          <p:nvPr/>
        </p:nvSpPr>
        <p:spPr>
          <a:xfrm>
            <a:off x="5824330" y="1689167"/>
            <a:ext cx="220400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Cuenta de Ethereum</a:t>
            </a:r>
          </a:p>
          <a:p>
            <a:r>
              <a:rPr lang="es-ES" dirty="0"/>
              <a:t>ETH</a:t>
            </a:r>
          </a:p>
          <a:p>
            <a:r>
              <a:rPr lang="es-ES" dirty="0"/>
              <a:t>Procesar la </a:t>
            </a:r>
            <a:r>
              <a:rPr lang="es-ES" dirty="0" err="1"/>
              <a:t>operacion</a:t>
            </a:r>
            <a:endParaRPr lang="en-US" dirty="0"/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DAF9E0C6-C7FA-4848-9380-48883F6E3F16}"/>
              </a:ext>
            </a:extLst>
          </p:cNvPr>
          <p:cNvCxnSpPr>
            <a:cxnSpLocks/>
            <a:stCxn id="8" idx="2"/>
            <a:endCxn id="16" idx="2"/>
          </p:cNvCxnSpPr>
          <p:nvPr/>
        </p:nvCxnSpPr>
        <p:spPr>
          <a:xfrm rot="16200000" flipH="1">
            <a:off x="3487767" y="1330177"/>
            <a:ext cx="2687677" cy="297936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74787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3E740E-7F9B-9543-B332-CCAC53CFD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715" y="2073176"/>
            <a:ext cx="546100" cy="45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8171F1-5A32-2041-A31D-504FF96A913A}"/>
              </a:ext>
            </a:extLst>
          </p:cNvPr>
          <p:cNvSpPr txBox="1"/>
          <p:nvPr/>
        </p:nvSpPr>
        <p:spPr>
          <a:xfrm>
            <a:off x="1037351" y="2546249"/>
            <a:ext cx="9108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Mobile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42753F-4D86-2F4A-B07D-44033D590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226" y="2045453"/>
            <a:ext cx="524794" cy="5057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C3485C-C34F-CA4B-B73F-D3DCE7AAF684}"/>
              </a:ext>
            </a:extLst>
          </p:cNvPr>
          <p:cNvSpPr txBox="1"/>
          <p:nvPr/>
        </p:nvSpPr>
        <p:spPr>
          <a:xfrm>
            <a:off x="2608242" y="2534433"/>
            <a:ext cx="910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Functions</a:t>
            </a:r>
            <a:br>
              <a:rPr lang="en-US" sz="1200" dirty="0"/>
            </a:br>
            <a:r>
              <a:rPr lang="en-US" sz="1200" dirty="0"/>
              <a:t>(Serverless)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6BC76A8-6150-834D-BCF0-5C77628BBB94}"/>
              </a:ext>
            </a:extLst>
          </p:cNvPr>
          <p:cNvCxnSpPr/>
          <p:nvPr/>
        </p:nvCxnSpPr>
        <p:spPr>
          <a:xfrm flipV="1">
            <a:off x="1765815" y="2298308"/>
            <a:ext cx="1035411" cy="3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32313C3-974C-CD4E-8807-CF914DCC67F3}"/>
              </a:ext>
            </a:extLst>
          </p:cNvPr>
          <p:cNvSpPr txBox="1"/>
          <p:nvPr/>
        </p:nvSpPr>
        <p:spPr>
          <a:xfrm>
            <a:off x="2655543" y="3535562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1200" dirty="0"/>
              <a:t>Obtención del Hash</a:t>
            </a:r>
            <a:endParaRPr lang="en-US" sz="1200" dirty="0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E65BCE54-3FAE-F24B-A5A5-6986324D8065}"/>
              </a:ext>
            </a:extLst>
          </p:cNvPr>
          <p:cNvCxnSpPr>
            <a:cxnSpLocks/>
            <a:stCxn id="6" idx="3"/>
            <a:endCxn id="9" idx="0"/>
          </p:cNvCxnSpPr>
          <p:nvPr/>
        </p:nvCxnSpPr>
        <p:spPr>
          <a:xfrm>
            <a:off x="3326020" y="2298308"/>
            <a:ext cx="527608" cy="12372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B3D54AA9-A4FF-5645-9306-F354E645FC66}"/>
              </a:ext>
            </a:extLst>
          </p:cNvPr>
          <p:cNvSpPr txBox="1"/>
          <p:nvPr/>
        </p:nvSpPr>
        <p:spPr>
          <a:xfrm>
            <a:off x="2655543" y="3843824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s-ES" sz="1200" dirty="0"/>
              <a:t>Generación de cuenta de Ethereum</a:t>
            </a:r>
            <a:endParaRPr lang="en-US" sz="12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C4916C-6398-2B46-A35F-C51E19F054A8}"/>
              </a:ext>
            </a:extLst>
          </p:cNvPr>
          <p:cNvSpPr txBox="1"/>
          <p:nvPr/>
        </p:nvSpPr>
        <p:spPr>
          <a:xfrm>
            <a:off x="2655542" y="4152086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Transferencia 0.002 ETH</a:t>
            </a:r>
          </a:p>
        </p:txBody>
      </p:sp>
      <p:sp>
        <p:nvSpPr>
          <p:cNvPr id="23" name="Can 22">
            <a:extLst>
              <a:ext uri="{FF2B5EF4-FFF2-40B4-BE49-F238E27FC236}">
                <a16:creationId xmlns:a16="http://schemas.microsoft.com/office/drawing/2014/main" id="{64E58042-DF92-A244-9C76-42AB19CE315E}"/>
              </a:ext>
            </a:extLst>
          </p:cNvPr>
          <p:cNvSpPr/>
          <p:nvPr/>
        </p:nvSpPr>
        <p:spPr>
          <a:xfrm>
            <a:off x="5051711" y="4941475"/>
            <a:ext cx="506219" cy="49033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AF8CED45-EBDC-8B4E-B57F-6B8D3B29D771}"/>
              </a:ext>
            </a:extLst>
          </p:cNvPr>
          <p:cNvCxnSpPr>
            <a:cxnSpLocks/>
            <a:stCxn id="22" idx="2"/>
            <a:endCxn id="23" idx="2"/>
          </p:cNvCxnSpPr>
          <p:nvPr/>
        </p:nvCxnSpPr>
        <p:spPr>
          <a:xfrm rot="16200000" flipH="1">
            <a:off x="4073891" y="4208821"/>
            <a:ext cx="757556" cy="11980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8FEFB98-3B88-B64C-ACC8-F063BF4AA1B0}"/>
              </a:ext>
            </a:extLst>
          </p:cNvPr>
          <p:cNvSpPr txBox="1"/>
          <p:nvPr/>
        </p:nvSpPr>
        <p:spPr>
          <a:xfrm>
            <a:off x="4975787" y="5468198"/>
            <a:ext cx="658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Storage</a:t>
            </a:r>
            <a:br>
              <a:rPr lang="en-US" sz="1200" dirty="0"/>
            </a:br>
            <a:r>
              <a:rPr lang="en-US" sz="1200" dirty="0"/>
              <a:t>Queue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4EFED01-ADB8-9F45-B6B4-F8DF943401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537" y="2073176"/>
            <a:ext cx="524794" cy="50571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DA6500F-A17D-D141-BE77-8DE5618588E7}"/>
              </a:ext>
            </a:extLst>
          </p:cNvPr>
          <p:cNvSpPr txBox="1"/>
          <p:nvPr/>
        </p:nvSpPr>
        <p:spPr>
          <a:xfrm>
            <a:off x="6802553" y="2481757"/>
            <a:ext cx="910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Functions</a:t>
            </a:r>
            <a:br>
              <a:rPr lang="en-US" sz="1200" dirty="0"/>
            </a:br>
            <a:r>
              <a:rPr lang="en-US" sz="1200" dirty="0"/>
              <a:t>(Serverless)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423F49C5-8CA9-FC4A-8966-F38F9AB12034}"/>
              </a:ext>
            </a:extLst>
          </p:cNvPr>
          <p:cNvCxnSpPr>
            <a:stCxn id="30" idx="1"/>
            <a:endCxn id="23" idx="4"/>
          </p:cNvCxnSpPr>
          <p:nvPr/>
        </p:nvCxnSpPr>
        <p:spPr>
          <a:xfrm rot="10800000" flipV="1">
            <a:off x="5557931" y="2326031"/>
            <a:ext cx="1437607" cy="28606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AB6A6AF-C856-E849-B19D-08757FC1D7F2}"/>
              </a:ext>
            </a:extLst>
          </p:cNvPr>
          <p:cNvSpPr txBox="1"/>
          <p:nvPr/>
        </p:nvSpPr>
        <p:spPr>
          <a:xfrm>
            <a:off x="5559612" y="2021309"/>
            <a:ext cx="976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TimerTrigger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3E9EA4E-375A-D749-810A-868B292990F9}"/>
              </a:ext>
            </a:extLst>
          </p:cNvPr>
          <p:cNvSpPr txBox="1"/>
          <p:nvPr/>
        </p:nvSpPr>
        <p:spPr>
          <a:xfrm>
            <a:off x="1958829" y="2030836"/>
            <a:ext cx="8896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HttpTrigger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D2F87AE-EA4D-AD44-B529-E27CBCE4B93D}"/>
              </a:ext>
            </a:extLst>
          </p:cNvPr>
          <p:cNvSpPr txBox="1"/>
          <p:nvPr/>
        </p:nvSpPr>
        <p:spPr>
          <a:xfrm>
            <a:off x="7026598" y="3535561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Verifica transferencia de ETH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54B27078-783B-244A-9604-82A2C551E6E4}"/>
              </a:ext>
            </a:extLst>
          </p:cNvPr>
          <p:cNvCxnSpPr>
            <a:cxnSpLocks/>
            <a:stCxn id="30" idx="3"/>
            <a:endCxn id="36" idx="0"/>
          </p:cNvCxnSpPr>
          <p:nvPr/>
        </p:nvCxnSpPr>
        <p:spPr>
          <a:xfrm>
            <a:off x="7520331" y="2326031"/>
            <a:ext cx="704352" cy="120953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B05C8CB1-5077-7641-9A3A-F53D288DD5DB}"/>
              </a:ext>
            </a:extLst>
          </p:cNvPr>
          <p:cNvSpPr txBox="1"/>
          <p:nvPr/>
        </p:nvSpPr>
        <p:spPr>
          <a:xfrm>
            <a:off x="7026597" y="3856472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Desbloquea cuenta de Ethereum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7B23E11-2A3A-624E-8BEF-D462567F3137}"/>
              </a:ext>
            </a:extLst>
          </p:cNvPr>
          <p:cNvSpPr txBox="1"/>
          <p:nvPr/>
        </p:nvSpPr>
        <p:spPr>
          <a:xfrm>
            <a:off x="7026597" y="4174263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Se agrega el registro al contrato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5FA93C11-ED09-3B4C-84E1-DF02D5C69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7004" y="3469415"/>
            <a:ext cx="511865" cy="34124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39E2AC2-974E-7E45-A652-08E80BDEDD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554" y="3833020"/>
            <a:ext cx="511865" cy="341243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4AD3CED0-F895-B542-9A5E-42E51AD9C5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554" y="4173341"/>
            <a:ext cx="511865" cy="341243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4F16CAA-716D-3D4F-BD02-CFC5A94D3C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3530" y="3514848"/>
            <a:ext cx="511865" cy="341243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818B10D-06BA-4944-AF9F-01913D320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0080" y="3878453"/>
            <a:ext cx="511865" cy="341243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5795A53-B7C3-F946-81DD-B4DC0B373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0080" y="4218774"/>
            <a:ext cx="511865" cy="341243"/>
          </a:xfrm>
          <a:prstGeom prst="rect">
            <a:avLst/>
          </a:prstGeom>
        </p:spPr>
      </p:pic>
      <p:sp>
        <p:nvSpPr>
          <p:cNvPr id="48" name="Title 47">
            <a:extLst>
              <a:ext uri="{FF2B5EF4-FFF2-40B4-BE49-F238E27FC236}">
                <a16:creationId xmlns:a16="http://schemas.microsoft.com/office/drawing/2014/main" id="{D9CA444B-CB3E-5341-BAF5-7C303CFD5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Proceso de registro en la blockchain</a:t>
            </a:r>
          </a:p>
        </p:txBody>
      </p:sp>
      <p:sp>
        <p:nvSpPr>
          <p:cNvPr id="50" name="Can 49">
            <a:extLst>
              <a:ext uri="{FF2B5EF4-FFF2-40B4-BE49-F238E27FC236}">
                <a16:creationId xmlns:a16="http://schemas.microsoft.com/office/drawing/2014/main" id="{1F2F0A55-578A-D842-99BF-53A59C498C04}"/>
              </a:ext>
            </a:extLst>
          </p:cNvPr>
          <p:cNvSpPr/>
          <p:nvPr/>
        </p:nvSpPr>
        <p:spPr>
          <a:xfrm>
            <a:off x="9422766" y="4941474"/>
            <a:ext cx="506219" cy="49033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53552FBA-31F7-264C-8A8C-EF380FFCCF47}"/>
              </a:ext>
            </a:extLst>
          </p:cNvPr>
          <p:cNvCxnSpPr>
            <a:cxnSpLocks/>
            <a:stCxn id="41" idx="2"/>
            <a:endCxn id="50" idx="2"/>
          </p:cNvCxnSpPr>
          <p:nvPr/>
        </p:nvCxnSpPr>
        <p:spPr>
          <a:xfrm rot="16200000" flipH="1">
            <a:off x="8456035" y="4219909"/>
            <a:ext cx="735378" cy="11980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B0E34DEF-9430-014E-A987-A443F1492C39}"/>
              </a:ext>
            </a:extLst>
          </p:cNvPr>
          <p:cNvSpPr txBox="1"/>
          <p:nvPr/>
        </p:nvSpPr>
        <p:spPr>
          <a:xfrm>
            <a:off x="9251665" y="5468198"/>
            <a:ext cx="8088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MongoDB</a:t>
            </a:r>
          </a:p>
        </p:txBody>
      </p:sp>
    </p:spTree>
    <p:extLst>
      <p:ext uri="{BB962C8B-B14F-4D97-AF65-F5344CB8AC3E}">
        <p14:creationId xmlns:p14="http://schemas.microsoft.com/office/powerpoint/2010/main" val="1006014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3E740E-7F9B-9543-B332-CCAC53CFD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29" y="5495252"/>
            <a:ext cx="546100" cy="45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8171F1-5A32-2041-A31D-504FF96A913A}"/>
              </a:ext>
            </a:extLst>
          </p:cNvPr>
          <p:cNvSpPr txBox="1"/>
          <p:nvPr/>
        </p:nvSpPr>
        <p:spPr>
          <a:xfrm>
            <a:off x="1113065" y="5968325"/>
            <a:ext cx="9108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Mobile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42753F-4D86-2F4A-B07D-44033D590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9633" y="2365610"/>
            <a:ext cx="524794" cy="5057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C3485C-C34F-CA4B-B73F-D3DCE7AAF684}"/>
              </a:ext>
            </a:extLst>
          </p:cNvPr>
          <p:cNvSpPr txBox="1"/>
          <p:nvPr/>
        </p:nvSpPr>
        <p:spPr>
          <a:xfrm>
            <a:off x="1166729" y="2854590"/>
            <a:ext cx="7906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Functions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32313C3-974C-CD4E-8807-CF914DCC67F3}"/>
              </a:ext>
            </a:extLst>
          </p:cNvPr>
          <p:cNvSpPr txBox="1"/>
          <p:nvPr/>
        </p:nvSpPr>
        <p:spPr>
          <a:xfrm>
            <a:off x="5704136" y="3431627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Transferencia 0.002 ETH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3D54AA9-A4FF-5645-9306-F354E645FC66}"/>
              </a:ext>
            </a:extLst>
          </p:cNvPr>
          <p:cNvSpPr txBox="1"/>
          <p:nvPr/>
        </p:nvSpPr>
        <p:spPr>
          <a:xfrm>
            <a:off x="5699157" y="3135523"/>
            <a:ext cx="2396167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Verifica transferencia de ETH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4C4916C-6398-2B46-A35F-C51E19F054A8}"/>
              </a:ext>
            </a:extLst>
          </p:cNvPr>
          <p:cNvSpPr txBox="1"/>
          <p:nvPr/>
        </p:nvSpPr>
        <p:spPr>
          <a:xfrm>
            <a:off x="5706414" y="2539020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Se agrega el registro al contrato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3E9EA4E-375A-D749-810A-868B292990F9}"/>
              </a:ext>
            </a:extLst>
          </p:cNvPr>
          <p:cNvSpPr txBox="1"/>
          <p:nvPr/>
        </p:nvSpPr>
        <p:spPr>
          <a:xfrm rot="16200000">
            <a:off x="989565" y="4078448"/>
            <a:ext cx="8896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HttpTrigger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D2F87AE-EA4D-AD44-B529-E27CBCE4B93D}"/>
              </a:ext>
            </a:extLst>
          </p:cNvPr>
          <p:cNvSpPr txBox="1"/>
          <p:nvPr/>
        </p:nvSpPr>
        <p:spPr>
          <a:xfrm>
            <a:off x="5704139" y="4030455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1200" dirty="0"/>
              <a:t>Generación de cuenta de Ethereum</a:t>
            </a:r>
            <a:endParaRPr lang="en-US" sz="12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B05C8CB1-5077-7641-9A3A-F53D288DD5DB}"/>
              </a:ext>
            </a:extLst>
          </p:cNvPr>
          <p:cNvSpPr txBox="1"/>
          <p:nvPr/>
        </p:nvSpPr>
        <p:spPr>
          <a:xfrm>
            <a:off x="5704136" y="3728841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Desbloquea cuenta de Ethereum</a:t>
            </a:r>
          </a:p>
        </p:txBody>
      </p:sp>
      <p:sp>
        <p:nvSpPr>
          <p:cNvPr id="48" name="Title 47">
            <a:extLst>
              <a:ext uri="{FF2B5EF4-FFF2-40B4-BE49-F238E27FC236}">
                <a16:creationId xmlns:a16="http://schemas.microsoft.com/office/drawing/2014/main" id="{D9CA444B-CB3E-5341-BAF5-7C303CFD5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Proceso de registro en la blockchain V2</a:t>
            </a:r>
          </a:p>
        </p:txBody>
      </p:sp>
      <p:sp>
        <p:nvSpPr>
          <p:cNvPr id="50" name="Can 49">
            <a:extLst>
              <a:ext uri="{FF2B5EF4-FFF2-40B4-BE49-F238E27FC236}">
                <a16:creationId xmlns:a16="http://schemas.microsoft.com/office/drawing/2014/main" id="{1F2F0A55-578A-D842-99BF-53A59C498C04}"/>
              </a:ext>
            </a:extLst>
          </p:cNvPr>
          <p:cNvSpPr/>
          <p:nvPr/>
        </p:nvSpPr>
        <p:spPr>
          <a:xfrm>
            <a:off x="8257628" y="1744665"/>
            <a:ext cx="506219" cy="49033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B0E34DEF-9430-014E-A987-A443F1492C39}"/>
              </a:ext>
            </a:extLst>
          </p:cNvPr>
          <p:cNvSpPr txBox="1"/>
          <p:nvPr/>
        </p:nvSpPr>
        <p:spPr>
          <a:xfrm>
            <a:off x="8106331" y="2234996"/>
            <a:ext cx="8088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MongoDB</a:t>
            </a:r>
          </a:p>
        </p:txBody>
      </p:sp>
      <p:sp>
        <p:nvSpPr>
          <p:cNvPr id="38" name="Can 37">
            <a:extLst>
              <a:ext uri="{FF2B5EF4-FFF2-40B4-BE49-F238E27FC236}">
                <a16:creationId xmlns:a16="http://schemas.microsoft.com/office/drawing/2014/main" id="{B03E3965-A8AF-BE48-AD36-2C4A714AA03A}"/>
              </a:ext>
            </a:extLst>
          </p:cNvPr>
          <p:cNvSpPr/>
          <p:nvPr/>
        </p:nvSpPr>
        <p:spPr>
          <a:xfrm>
            <a:off x="4321084" y="5295105"/>
            <a:ext cx="506219" cy="49033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Elbow Connector 15">
            <a:extLst>
              <a:ext uri="{FF2B5EF4-FFF2-40B4-BE49-F238E27FC236}">
                <a16:creationId xmlns:a16="http://schemas.microsoft.com/office/drawing/2014/main" id="{F03BF46F-501F-4847-A540-2CE29B1854A4}"/>
              </a:ext>
            </a:extLst>
          </p:cNvPr>
          <p:cNvCxnSpPr>
            <a:cxnSpLocks/>
            <a:stCxn id="6" idx="3"/>
            <a:endCxn id="59" idx="0"/>
          </p:cNvCxnSpPr>
          <p:nvPr/>
        </p:nvCxnSpPr>
        <p:spPr>
          <a:xfrm>
            <a:off x="1824427" y="2618465"/>
            <a:ext cx="1799510" cy="128524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583548E-0E8B-D449-A515-4B138AD2F601}"/>
              </a:ext>
            </a:extLst>
          </p:cNvPr>
          <p:cNvCxnSpPr>
            <a:stCxn id="4" idx="0"/>
            <a:endCxn id="7" idx="2"/>
          </p:cNvCxnSpPr>
          <p:nvPr/>
        </p:nvCxnSpPr>
        <p:spPr>
          <a:xfrm flipH="1" flipV="1">
            <a:off x="1562030" y="3131589"/>
            <a:ext cx="6449" cy="23636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C6BC9035-8782-2A43-83C0-A68288677F92}"/>
              </a:ext>
            </a:extLst>
          </p:cNvPr>
          <p:cNvSpPr txBox="1"/>
          <p:nvPr/>
        </p:nvSpPr>
        <p:spPr>
          <a:xfrm>
            <a:off x="2425852" y="3903714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1200" dirty="0"/>
              <a:t>Obtención de los datos del registro</a:t>
            </a:r>
            <a:endParaRPr lang="en-US" sz="12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FFAB92D-B25F-7145-A34E-F821D45A6CCA}"/>
              </a:ext>
            </a:extLst>
          </p:cNvPr>
          <p:cNvSpPr txBox="1"/>
          <p:nvPr/>
        </p:nvSpPr>
        <p:spPr>
          <a:xfrm>
            <a:off x="2418738" y="4216948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Creaci</a:t>
            </a:r>
            <a:r>
              <a:rPr lang="es-ES" sz="1200" dirty="0"/>
              <a:t>ón de encolamiento</a:t>
            </a:r>
            <a:endParaRPr lang="en-US" sz="1200" dirty="0"/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8C3D7E8A-FE31-6D4C-82AB-E5B32B398227}"/>
              </a:ext>
            </a:extLst>
          </p:cNvPr>
          <p:cNvSpPr txBox="1"/>
          <p:nvPr/>
        </p:nvSpPr>
        <p:spPr>
          <a:xfrm>
            <a:off x="4245160" y="5783659"/>
            <a:ext cx="658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Queue</a:t>
            </a:r>
          </a:p>
          <a:p>
            <a:pPr algn="ctr"/>
            <a:r>
              <a:rPr lang="en-US" sz="1200" dirty="0"/>
              <a:t>Storage</a:t>
            </a:r>
          </a:p>
        </p:txBody>
      </p:sp>
      <p:cxnSp>
        <p:nvCxnSpPr>
          <p:cNvPr id="71" name="Elbow Connector 70">
            <a:extLst>
              <a:ext uri="{FF2B5EF4-FFF2-40B4-BE49-F238E27FC236}">
                <a16:creationId xmlns:a16="http://schemas.microsoft.com/office/drawing/2014/main" id="{016971CB-11B5-E643-B188-2EBF1AB01BE7}"/>
              </a:ext>
            </a:extLst>
          </p:cNvPr>
          <p:cNvCxnSpPr>
            <a:stCxn id="64" idx="2"/>
            <a:endCxn id="38" idx="2"/>
          </p:cNvCxnSpPr>
          <p:nvPr/>
        </p:nvCxnSpPr>
        <p:spPr>
          <a:xfrm rot="16200000" flipH="1">
            <a:off x="3445791" y="4664978"/>
            <a:ext cx="1046324" cy="704261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>
            <a:extLst>
              <a:ext uri="{FF2B5EF4-FFF2-40B4-BE49-F238E27FC236}">
                <a16:creationId xmlns:a16="http://schemas.microsoft.com/office/drawing/2014/main" id="{D3A0790D-AB9B-7842-8D2E-190C7C3A5C98}"/>
              </a:ext>
            </a:extLst>
          </p:cNvPr>
          <p:cNvSpPr txBox="1"/>
          <p:nvPr/>
        </p:nvSpPr>
        <p:spPr>
          <a:xfrm>
            <a:off x="6560239" y="5829587"/>
            <a:ext cx="6839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WebJob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61F14128-3C0E-E844-963F-F65FFE4623E8}"/>
              </a:ext>
            </a:extLst>
          </p:cNvPr>
          <p:cNvSpPr txBox="1"/>
          <p:nvPr/>
        </p:nvSpPr>
        <p:spPr>
          <a:xfrm>
            <a:off x="5058621" y="5083873"/>
            <a:ext cx="14176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200" dirty="0"/>
              <a:t>32 queue</a:t>
            </a:r>
          </a:p>
          <a:p>
            <a:pPr algn="r"/>
            <a:r>
              <a:rPr lang="en-US" sz="1200" dirty="0"/>
              <a:t>messages per batch</a:t>
            </a:r>
          </a:p>
        </p:txBody>
      </p: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EAA15030-B6DC-F44F-AA5D-E71CD86DC7E6}"/>
              </a:ext>
            </a:extLst>
          </p:cNvPr>
          <p:cNvCxnSpPr>
            <a:cxnSpLocks/>
            <a:stCxn id="33" idx="0"/>
            <a:endCxn id="52" idx="2"/>
          </p:cNvCxnSpPr>
          <p:nvPr/>
        </p:nvCxnSpPr>
        <p:spPr>
          <a:xfrm flipH="1" flipV="1">
            <a:off x="6902226" y="4613888"/>
            <a:ext cx="2274" cy="6474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>
            <a:extLst>
              <a:ext uri="{FF2B5EF4-FFF2-40B4-BE49-F238E27FC236}">
                <a16:creationId xmlns:a16="http://schemas.microsoft.com/office/drawing/2014/main" id="{95F5B924-134C-6B45-90F2-7A527A374197}"/>
              </a:ext>
            </a:extLst>
          </p:cNvPr>
          <p:cNvSpPr txBox="1"/>
          <p:nvPr/>
        </p:nvSpPr>
        <p:spPr>
          <a:xfrm>
            <a:off x="4216958" y="4917688"/>
            <a:ext cx="717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Inbox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BBD8204-3077-8A47-A5B4-DD9526A99C09}"/>
              </a:ext>
            </a:extLst>
          </p:cNvPr>
          <p:cNvSpPr txBox="1"/>
          <p:nvPr/>
        </p:nvSpPr>
        <p:spPr>
          <a:xfrm>
            <a:off x="5704141" y="4336889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1200" dirty="0"/>
              <a:t>Obtención del Hash</a:t>
            </a:r>
            <a:endParaRPr lang="en-US" sz="1200" dirty="0"/>
          </a:p>
        </p:txBody>
      </p:sp>
      <p:sp>
        <p:nvSpPr>
          <p:cNvPr id="67" name="Can 66">
            <a:extLst>
              <a:ext uri="{FF2B5EF4-FFF2-40B4-BE49-F238E27FC236}">
                <a16:creationId xmlns:a16="http://schemas.microsoft.com/office/drawing/2014/main" id="{16C7F998-75A1-BE43-9D5E-4F54B029ADFC}"/>
              </a:ext>
            </a:extLst>
          </p:cNvPr>
          <p:cNvSpPr/>
          <p:nvPr/>
        </p:nvSpPr>
        <p:spPr>
          <a:xfrm>
            <a:off x="8408923" y="5300372"/>
            <a:ext cx="506219" cy="49033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74F4EC51-54AF-E44A-8937-73C467DBE7BA}"/>
              </a:ext>
            </a:extLst>
          </p:cNvPr>
          <p:cNvSpPr txBox="1"/>
          <p:nvPr/>
        </p:nvSpPr>
        <p:spPr>
          <a:xfrm>
            <a:off x="8059046" y="4929259"/>
            <a:ext cx="1205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Exceptions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108F4F2C-E8A2-A844-9B54-525C48415AF4}"/>
              </a:ext>
            </a:extLst>
          </p:cNvPr>
          <p:cNvSpPr txBox="1"/>
          <p:nvPr/>
        </p:nvSpPr>
        <p:spPr>
          <a:xfrm>
            <a:off x="8376954" y="5783659"/>
            <a:ext cx="658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Queue</a:t>
            </a:r>
          </a:p>
          <a:p>
            <a:pPr algn="ctr"/>
            <a:r>
              <a:rPr lang="en-US" sz="1200" dirty="0"/>
              <a:t>Storage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D1597D10-0603-A14E-B13C-7C3E808DF3B1}"/>
              </a:ext>
            </a:extLst>
          </p:cNvPr>
          <p:cNvSpPr txBox="1"/>
          <p:nvPr/>
        </p:nvSpPr>
        <p:spPr>
          <a:xfrm>
            <a:off x="5699155" y="2836109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Desbloquea cuenta de Ethereum</a:t>
            </a:r>
          </a:p>
        </p:txBody>
      </p: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FD989000-41DD-A048-ADCD-80EBDBC91BFD}"/>
              </a:ext>
            </a:extLst>
          </p:cNvPr>
          <p:cNvCxnSpPr>
            <a:cxnSpLocks/>
            <a:stCxn id="22" idx="0"/>
            <a:endCxn id="50" idx="2"/>
          </p:cNvCxnSpPr>
          <p:nvPr/>
        </p:nvCxnSpPr>
        <p:spPr>
          <a:xfrm rot="5400000" flipH="1" flipV="1">
            <a:off x="7306469" y="1587862"/>
            <a:ext cx="549189" cy="1353129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Picture 32">
            <a:extLst>
              <a:ext uri="{FF2B5EF4-FFF2-40B4-BE49-F238E27FC236}">
                <a16:creationId xmlns:a16="http://schemas.microsoft.com/office/drawing/2014/main" id="{020688E5-CE65-CF43-AE05-43046327A9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8113" y="5261348"/>
            <a:ext cx="572773" cy="572773"/>
          </a:xfrm>
          <a:prstGeom prst="rect">
            <a:avLst/>
          </a:prstGeom>
        </p:spPr>
      </p:pic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A1BD54FC-D927-7645-8E10-95A17B078725}"/>
              </a:ext>
            </a:extLst>
          </p:cNvPr>
          <p:cNvCxnSpPr>
            <a:cxnSpLocks/>
            <a:stCxn id="33" idx="1"/>
            <a:endCxn id="38" idx="4"/>
          </p:cNvCxnSpPr>
          <p:nvPr/>
        </p:nvCxnSpPr>
        <p:spPr>
          <a:xfrm flipH="1" flipV="1">
            <a:off x="4827303" y="5540271"/>
            <a:ext cx="1790810" cy="74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Arrow Connector 95">
            <a:extLst>
              <a:ext uri="{FF2B5EF4-FFF2-40B4-BE49-F238E27FC236}">
                <a16:creationId xmlns:a16="http://schemas.microsoft.com/office/drawing/2014/main" id="{EBF6F879-EEEB-954B-A202-A6C1467E4065}"/>
              </a:ext>
            </a:extLst>
          </p:cNvPr>
          <p:cNvCxnSpPr>
            <a:cxnSpLocks/>
            <a:stCxn id="33" idx="3"/>
            <a:endCxn id="67" idx="2"/>
          </p:cNvCxnSpPr>
          <p:nvPr/>
        </p:nvCxnSpPr>
        <p:spPr>
          <a:xfrm flipV="1">
            <a:off x="7190886" y="5545538"/>
            <a:ext cx="1218037" cy="21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0" name="Picture 119">
            <a:extLst>
              <a:ext uri="{FF2B5EF4-FFF2-40B4-BE49-F238E27FC236}">
                <a16:creationId xmlns:a16="http://schemas.microsoft.com/office/drawing/2014/main" id="{1B77449F-8BA4-A44D-83CE-CF252CF05F8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9592680" y="2585067"/>
            <a:ext cx="2353326" cy="1665310"/>
          </a:xfrm>
          <a:prstGeom prst="rect">
            <a:avLst/>
          </a:prstGeom>
        </p:spPr>
      </p:pic>
      <p:cxnSp>
        <p:nvCxnSpPr>
          <p:cNvPr id="122" name="Elbow Connector 121">
            <a:extLst>
              <a:ext uri="{FF2B5EF4-FFF2-40B4-BE49-F238E27FC236}">
                <a16:creationId xmlns:a16="http://schemas.microsoft.com/office/drawing/2014/main" id="{74BEFA10-4642-0544-A15D-589E857F3B87}"/>
              </a:ext>
            </a:extLst>
          </p:cNvPr>
          <p:cNvCxnSpPr>
            <a:stCxn id="22" idx="3"/>
            <a:endCxn id="120" idx="2"/>
          </p:cNvCxnSpPr>
          <p:nvPr/>
        </p:nvCxnSpPr>
        <p:spPr>
          <a:xfrm>
            <a:off x="8102583" y="2677520"/>
            <a:ext cx="1834105" cy="7402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Elbow Connector 123">
            <a:extLst>
              <a:ext uri="{FF2B5EF4-FFF2-40B4-BE49-F238E27FC236}">
                <a16:creationId xmlns:a16="http://schemas.microsoft.com/office/drawing/2014/main" id="{8B5327BB-4546-304C-A339-FC34E2BBD542}"/>
              </a:ext>
            </a:extLst>
          </p:cNvPr>
          <p:cNvCxnSpPr>
            <a:stCxn id="73" idx="3"/>
            <a:endCxn id="120" idx="2"/>
          </p:cNvCxnSpPr>
          <p:nvPr/>
        </p:nvCxnSpPr>
        <p:spPr>
          <a:xfrm>
            <a:off x="8095324" y="2974609"/>
            <a:ext cx="1841364" cy="44311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Elbow Connector 125">
            <a:extLst>
              <a:ext uri="{FF2B5EF4-FFF2-40B4-BE49-F238E27FC236}">
                <a16:creationId xmlns:a16="http://schemas.microsoft.com/office/drawing/2014/main" id="{C1E02C68-97CF-7C40-9152-1154E82D2FBB}"/>
              </a:ext>
            </a:extLst>
          </p:cNvPr>
          <p:cNvCxnSpPr>
            <a:cxnSpLocks/>
            <a:stCxn id="36" idx="3"/>
            <a:endCxn id="120" idx="2"/>
          </p:cNvCxnSpPr>
          <p:nvPr/>
        </p:nvCxnSpPr>
        <p:spPr>
          <a:xfrm flipV="1">
            <a:off x="8100308" y="3417722"/>
            <a:ext cx="1836380" cy="751233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Elbow Connector 128">
            <a:extLst>
              <a:ext uri="{FF2B5EF4-FFF2-40B4-BE49-F238E27FC236}">
                <a16:creationId xmlns:a16="http://schemas.microsoft.com/office/drawing/2014/main" id="{F2B8530D-71E5-8B45-8F20-5D34B0C6B10A}"/>
              </a:ext>
            </a:extLst>
          </p:cNvPr>
          <p:cNvCxnSpPr>
            <a:stCxn id="40" idx="3"/>
            <a:endCxn id="120" idx="2"/>
          </p:cNvCxnSpPr>
          <p:nvPr/>
        </p:nvCxnSpPr>
        <p:spPr>
          <a:xfrm flipV="1">
            <a:off x="8100305" y="3417722"/>
            <a:ext cx="1836383" cy="44961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Elbow Connector 130">
            <a:extLst>
              <a:ext uri="{FF2B5EF4-FFF2-40B4-BE49-F238E27FC236}">
                <a16:creationId xmlns:a16="http://schemas.microsoft.com/office/drawing/2014/main" id="{DEC53E19-FA31-AD4B-A637-E9EEA8EEFD5C}"/>
              </a:ext>
            </a:extLst>
          </p:cNvPr>
          <p:cNvCxnSpPr>
            <a:stCxn id="9" idx="3"/>
            <a:endCxn id="120" idx="2"/>
          </p:cNvCxnSpPr>
          <p:nvPr/>
        </p:nvCxnSpPr>
        <p:spPr>
          <a:xfrm flipV="1">
            <a:off x="8100305" y="3417722"/>
            <a:ext cx="1836383" cy="152405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Elbow Connector 132">
            <a:extLst>
              <a:ext uri="{FF2B5EF4-FFF2-40B4-BE49-F238E27FC236}">
                <a16:creationId xmlns:a16="http://schemas.microsoft.com/office/drawing/2014/main" id="{0155E262-38AF-8242-951E-1A37C9B3F632}"/>
              </a:ext>
            </a:extLst>
          </p:cNvPr>
          <p:cNvCxnSpPr>
            <a:stCxn id="11" idx="3"/>
            <a:endCxn id="120" idx="2"/>
          </p:cNvCxnSpPr>
          <p:nvPr/>
        </p:nvCxnSpPr>
        <p:spPr>
          <a:xfrm>
            <a:off x="8095324" y="3274023"/>
            <a:ext cx="1841364" cy="143699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07753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43E740E-7F9B-9543-B332-CCAC53CFD8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715" y="2073176"/>
            <a:ext cx="546100" cy="457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58171F1-5A32-2041-A31D-504FF96A913A}"/>
              </a:ext>
            </a:extLst>
          </p:cNvPr>
          <p:cNvSpPr txBox="1"/>
          <p:nvPr/>
        </p:nvSpPr>
        <p:spPr>
          <a:xfrm>
            <a:off x="1037351" y="2546249"/>
            <a:ext cx="9108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Mobile App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242753F-4D86-2F4A-B07D-44033D5900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1226" y="2045453"/>
            <a:ext cx="524794" cy="50571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BC3485C-C34F-CA4B-B73F-D3DCE7AAF684}"/>
              </a:ext>
            </a:extLst>
          </p:cNvPr>
          <p:cNvSpPr txBox="1"/>
          <p:nvPr/>
        </p:nvSpPr>
        <p:spPr>
          <a:xfrm>
            <a:off x="2608242" y="2534433"/>
            <a:ext cx="910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Functions</a:t>
            </a:r>
            <a:br>
              <a:rPr lang="en-US" sz="1200" dirty="0"/>
            </a:br>
            <a:r>
              <a:rPr lang="en-US" sz="1200" dirty="0"/>
              <a:t>(Serverless)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6BC76A8-6150-834D-BCF0-5C77628BBB94}"/>
              </a:ext>
            </a:extLst>
          </p:cNvPr>
          <p:cNvCxnSpPr/>
          <p:nvPr/>
        </p:nvCxnSpPr>
        <p:spPr>
          <a:xfrm flipV="1">
            <a:off x="1765815" y="2298308"/>
            <a:ext cx="1035411" cy="346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32313C3-974C-CD4E-8807-CF914DCC67F3}"/>
              </a:ext>
            </a:extLst>
          </p:cNvPr>
          <p:cNvSpPr txBox="1"/>
          <p:nvPr/>
        </p:nvSpPr>
        <p:spPr>
          <a:xfrm>
            <a:off x="2655543" y="3535562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1200" dirty="0"/>
              <a:t>Obtención del Hash</a:t>
            </a:r>
            <a:endParaRPr lang="en-US" sz="1200" dirty="0"/>
          </a:p>
        </p:txBody>
      </p:sp>
      <p:cxnSp>
        <p:nvCxnSpPr>
          <p:cNvPr id="10" name="Elbow Connector 9">
            <a:extLst>
              <a:ext uri="{FF2B5EF4-FFF2-40B4-BE49-F238E27FC236}">
                <a16:creationId xmlns:a16="http://schemas.microsoft.com/office/drawing/2014/main" id="{E65BCE54-3FAE-F24B-A5A5-6986324D8065}"/>
              </a:ext>
            </a:extLst>
          </p:cNvPr>
          <p:cNvCxnSpPr>
            <a:cxnSpLocks/>
            <a:stCxn id="6" idx="3"/>
            <a:endCxn id="9" idx="0"/>
          </p:cNvCxnSpPr>
          <p:nvPr/>
        </p:nvCxnSpPr>
        <p:spPr>
          <a:xfrm>
            <a:off x="3326020" y="2298308"/>
            <a:ext cx="527608" cy="123725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A4C4916C-6398-2B46-A35F-C51E19F054A8}"/>
              </a:ext>
            </a:extLst>
          </p:cNvPr>
          <p:cNvSpPr txBox="1"/>
          <p:nvPr/>
        </p:nvSpPr>
        <p:spPr>
          <a:xfrm>
            <a:off x="2655542" y="3862818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Transferencia 0.002 ETH</a:t>
            </a:r>
          </a:p>
        </p:txBody>
      </p:sp>
      <p:sp>
        <p:nvSpPr>
          <p:cNvPr id="23" name="Can 22">
            <a:extLst>
              <a:ext uri="{FF2B5EF4-FFF2-40B4-BE49-F238E27FC236}">
                <a16:creationId xmlns:a16="http://schemas.microsoft.com/office/drawing/2014/main" id="{64E58042-DF92-A244-9C76-42AB19CE315E}"/>
              </a:ext>
            </a:extLst>
          </p:cNvPr>
          <p:cNvSpPr/>
          <p:nvPr/>
        </p:nvSpPr>
        <p:spPr>
          <a:xfrm>
            <a:off x="5051711" y="4941475"/>
            <a:ext cx="506219" cy="49033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AF8CED45-EBDC-8B4E-B57F-6B8D3B29D771}"/>
              </a:ext>
            </a:extLst>
          </p:cNvPr>
          <p:cNvCxnSpPr>
            <a:cxnSpLocks/>
            <a:stCxn id="22" idx="2"/>
            <a:endCxn id="23" idx="2"/>
          </p:cNvCxnSpPr>
          <p:nvPr/>
        </p:nvCxnSpPr>
        <p:spPr>
          <a:xfrm rot="16200000" flipH="1">
            <a:off x="3929257" y="4064187"/>
            <a:ext cx="1046824" cy="11980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8FEFB98-3B88-B64C-ACC8-F063BF4AA1B0}"/>
              </a:ext>
            </a:extLst>
          </p:cNvPr>
          <p:cNvSpPr txBox="1"/>
          <p:nvPr/>
        </p:nvSpPr>
        <p:spPr>
          <a:xfrm>
            <a:off x="4975787" y="5468198"/>
            <a:ext cx="658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Storage</a:t>
            </a:r>
            <a:br>
              <a:rPr lang="en-US" sz="1200" dirty="0"/>
            </a:br>
            <a:r>
              <a:rPr lang="en-US" sz="1200" dirty="0"/>
              <a:t>Queue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04EFED01-ADB8-9F45-B6B4-F8DF943401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5537" y="2073176"/>
            <a:ext cx="524794" cy="50571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6DA6500F-A17D-D141-BE77-8DE5618588E7}"/>
              </a:ext>
            </a:extLst>
          </p:cNvPr>
          <p:cNvSpPr txBox="1"/>
          <p:nvPr/>
        </p:nvSpPr>
        <p:spPr>
          <a:xfrm>
            <a:off x="6802553" y="2481757"/>
            <a:ext cx="91076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Functions</a:t>
            </a:r>
            <a:br>
              <a:rPr lang="en-US" sz="1200" dirty="0"/>
            </a:br>
            <a:r>
              <a:rPr lang="en-US" sz="1200" dirty="0"/>
              <a:t>(Serverless)</a:t>
            </a:r>
          </a:p>
        </p:txBody>
      </p: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423F49C5-8CA9-FC4A-8966-F38F9AB12034}"/>
              </a:ext>
            </a:extLst>
          </p:cNvPr>
          <p:cNvCxnSpPr>
            <a:stCxn id="30" idx="1"/>
            <a:endCxn id="23" idx="4"/>
          </p:cNvCxnSpPr>
          <p:nvPr/>
        </p:nvCxnSpPr>
        <p:spPr>
          <a:xfrm rot="10800000" flipV="1">
            <a:off x="5557931" y="2326031"/>
            <a:ext cx="1437607" cy="286061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9AB6A6AF-C856-E849-B19D-08757FC1D7F2}"/>
              </a:ext>
            </a:extLst>
          </p:cNvPr>
          <p:cNvSpPr txBox="1"/>
          <p:nvPr/>
        </p:nvSpPr>
        <p:spPr>
          <a:xfrm>
            <a:off x="5559612" y="2021309"/>
            <a:ext cx="9767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TimerTrigger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03E9EA4E-375A-D749-810A-868B292990F9}"/>
              </a:ext>
            </a:extLst>
          </p:cNvPr>
          <p:cNvSpPr txBox="1"/>
          <p:nvPr/>
        </p:nvSpPr>
        <p:spPr>
          <a:xfrm>
            <a:off x="1958829" y="2030836"/>
            <a:ext cx="88960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HttpTrigger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D2F87AE-EA4D-AD44-B529-E27CBCE4B93D}"/>
              </a:ext>
            </a:extLst>
          </p:cNvPr>
          <p:cNvSpPr txBox="1"/>
          <p:nvPr/>
        </p:nvSpPr>
        <p:spPr>
          <a:xfrm>
            <a:off x="7026598" y="3535561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Verifica transferencia de ETH</a:t>
            </a:r>
          </a:p>
        </p:txBody>
      </p: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54B27078-783B-244A-9604-82A2C551E6E4}"/>
              </a:ext>
            </a:extLst>
          </p:cNvPr>
          <p:cNvCxnSpPr>
            <a:cxnSpLocks/>
            <a:stCxn id="30" idx="3"/>
            <a:endCxn id="36" idx="0"/>
          </p:cNvCxnSpPr>
          <p:nvPr/>
        </p:nvCxnSpPr>
        <p:spPr>
          <a:xfrm>
            <a:off x="7520331" y="2326031"/>
            <a:ext cx="704352" cy="1209530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B05C8CB1-5077-7641-9A3A-F53D288DD5DB}"/>
              </a:ext>
            </a:extLst>
          </p:cNvPr>
          <p:cNvSpPr txBox="1"/>
          <p:nvPr/>
        </p:nvSpPr>
        <p:spPr>
          <a:xfrm>
            <a:off x="7026597" y="3856472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Desbloquea cuenta de Ethereum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E7B23E11-2A3A-624E-8BEF-D462567F3137}"/>
              </a:ext>
            </a:extLst>
          </p:cNvPr>
          <p:cNvSpPr txBox="1"/>
          <p:nvPr/>
        </p:nvSpPr>
        <p:spPr>
          <a:xfrm>
            <a:off x="7026597" y="4174263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Se agrega la aprob.</a:t>
            </a:r>
            <a:r>
              <a:rPr lang="es-ES" sz="1200" dirty="0"/>
              <a:t> /</a:t>
            </a:r>
            <a:r>
              <a:rPr lang="en-US" sz="1200" dirty="0"/>
              <a:t> desaprob.</a:t>
            </a:r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5FA93C11-ED09-3B4C-84E1-DF02D5C695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77004" y="3469415"/>
            <a:ext cx="511865" cy="341243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D39E2AC2-974E-7E45-A652-08E80BDEDD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554" y="3833020"/>
            <a:ext cx="511865" cy="341243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4F16CAA-716D-3D4F-BD02-CFC5A94D3C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3530" y="3514848"/>
            <a:ext cx="511865" cy="341243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3818B10D-06BA-4944-AF9F-01913D3206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0080" y="3878453"/>
            <a:ext cx="511865" cy="341243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5795A53-B7C3-F946-81DD-B4DC0B373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00080" y="4218774"/>
            <a:ext cx="511865" cy="341243"/>
          </a:xfrm>
          <a:prstGeom prst="rect">
            <a:avLst/>
          </a:prstGeom>
        </p:spPr>
      </p:pic>
      <p:sp>
        <p:nvSpPr>
          <p:cNvPr id="48" name="Title 47">
            <a:extLst>
              <a:ext uri="{FF2B5EF4-FFF2-40B4-BE49-F238E27FC236}">
                <a16:creationId xmlns:a16="http://schemas.microsoft.com/office/drawing/2014/main" id="{D9CA444B-CB3E-5341-BAF5-7C303CFD56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Proceso de </a:t>
            </a:r>
            <a:r>
              <a:rPr lang="en-US" dirty="0" err="1"/>
              <a:t>aprobaci</a:t>
            </a:r>
            <a:r>
              <a:rPr lang="es-ES" dirty="0"/>
              <a:t>ón/desaprobación</a:t>
            </a:r>
            <a:r>
              <a:rPr lang="en-US" dirty="0"/>
              <a:t> en la blockchain</a:t>
            </a:r>
          </a:p>
        </p:txBody>
      </p:sp>
      <p:sp>
        <p:nvSpPr>
          <p:cNvPr id="50" name="Can 49">
            <a:extLst>
              <a:ext uri="{FF2B5EF4-FFF2-40B4-BE49-F238E27FC236}">
                <a16:creationId xmlns:a16="http://schemas.microsoft.com/office/drawing/2014/main" id="{1F2F0A55-578A-D842-99BF-53A59C498C04}"/>
              </a:ext>
            </a:extLst>
          </p:cNvPr>
          <p:cNvSpPr/>
          <p:nvPr/>
        </p:nvSpPr>
        <p:spPr>
          <a:xfrm>
            <a:off x="9422766" y="4941474"/>
            <a:ext cx="506219" cy="490331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Elbow Connector 50">
            <a:extLst>
              <a:ext uri="{FF2B5EF4-FFF2-40B4-BE49-F238E27FC236}">
                <a16:creationId xmlns:a16="http://schemas.microsoft.com/office/drawing/2014/main" id="{53552FBA-31F7-264C-8A8C-EF380FFCCF47}"/>
              </a:ext>
            </a:extLst>
          </p:cNvPr>
          <p:cNvCxnSpPr>
            <a:cxnSpLocks/>
            <a:stCxn id="41" idx="2"/>
            <a:endCxn id="50" idx="2"/>
          </p:cNvCxnSpPr>
          <p:nvPr/>
        </p:nvCxnSpPr>
        <p:spPr>
          <a:xfrm rot="16200000" flipH="1">
            <a:off x="8456035" y="4219909"/>
            <a:ext cx="735378" cy="119808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B0E34DEF-9430-014E-A987-A443F1492C39}"/>
              </a:ext>
            </a:extLst>
          </p:cNvPr>
          <p:cNvSpPr txBox="1"/>
          <p:nvPr/>
        </p:nvSpPr>
        <p:spPr>
          <a:xfrm>
            <a:off x="9251665" y="5468198"/>
            <a:ext cx="8088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MongoDB</a:t>
            </a:r>
          </a:p>
        </p:txBody>
      </p:sp>
    </p:spTree>
    <p:extLst>
      <p:ext uri="{BB962C8B-B14F-4D97-AF65-F5344CB8AC3E}">
        <p14:creationId xmlns:p14="http://schemas.microsoft.com/office/powerpoint/2010/main" val="1846271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41345-EA2E-F14D-8E75-49F8574715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Contract Definition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0181C-D411-E94E-97EB-672CA5F7C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pragma solidity ^0.4.10;</a:t>
            </a:r>
          </a:p>
          <a:p>
            <a:pPr marL="0" indent="0">
              <a:buNone/>
            </a:pPr>
            <a:r>
              <a:rPr lang="en-US" dirty="0"/>
              <a:t>contract </a:t>
            </a:r>
            <a:r>
              <a:rPr lang="en-US" dirty="0" err="1"/>
              <a:t>TVCContract</a:t>
            </a:r>
            <a:r>
              <a:rPr lang="en-US" dirty="0"/>
              <a:t> {</a:t>
            </a:r>
          </a:p>
          <a:p>
            <a:pPr marL="0" indent="0">
              <a:buNone/>
            </a:pPr>
            <a:br>
              <a:rPr lang="en-US" dirty="0"/>
            </a:br>
            <a:r>
              <a:rPr lang="en-US" dirty="0"/>
              <a:t>mapping(address =&gt; </a:t>
            </a:r>
            <a:r>
              <a:rPr lang="en-US" dirty="0" err="1"/>
              <a:t>RecordItem</a:t>
            </a:r>
            <a:r>
              <a:rPr lang="en-US" dirty="0"/>
              <a:t>) public Items;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02825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1AC5BB-4FEB-9A4B-A613-57D8D1DC8913}"/>
              </a:ext>
            </a:extLst>
          </p:cNvPr>
          <p:cNvSpPr/>
          <p:nvPr/>
        </p:nvSpPr>
        <p:spPr>
          <a:xfrm>
            <a:off x="714383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27A09AF-3664-E74F-9B06-88D4F69EE654}"/>
              </a:ext>
            </a:extLst>
          </p:cNvPr>
          <p:cNvSpPr/>
          <p:nvPr/>
        </p:nvSpPr>
        <p:spPr>
          <a:xfrm>
            <a:off x="1003750" y="-51160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Consulta de Casillas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0B3736D-8722-FB47-9C8D-CBFB30F7ADFB}"/>
              </a:ext>
            </a:extLst>
          </p:cNvPr>
          <p:cNvSpPr/>
          <p:nvPr/>
        </p:nvSpPr>
        <p:spPr>
          <a:xfrm>
            <a:off x="1003750" y="608596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Registro de Casilla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D0A753-1AE2-5842-87DC-006CE9C5AB23}"/>
              </a:ext>
            </a:extLst>
          </p:cNvPr>
          <p:cNvCxnSpPr>
            <a:cxnSpLocks/>
          </p:cNvCxnSpPr>
          <p:nvPr/>
        </p:nvCxnSpPr>
        <p:spPr>
          <a:xfrm>
            <a:off x="3163748" y="867251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D9433-2FCE-0545-B58A-27B394E1C591}"/>
              </a:ext>
            </a:extLst>
          </p:cNvPr>
          <p:cNvSpPr/>
          <p:nvPr/>
        </p:nvSpPr>
        <p:spPr>
          <a:xfrm>
            <a:off x="714383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EDDE3F9A-CC8C-E142-A096-8860F8E86FCA}"/>
              </a:ext>
            </a:extLst>
          </p:cNvPr>
          <p:cNvSpPr/>
          <p:nvPr/>
        </p:nvSpPr>
        <p:spPr>
          <a:xfrm rot="10800000">
            <a:off x="714383" y="-752376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821E48-ECA5-B940-B97D-B66BE2E87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707" y="-797727"/>
            <a:ext cx="2374232" cy="3872797"/>
          </a:xfrm>
          <a:prstGeom prst="rect">
            <a:avLst/>
          </a:prstGeom>
        </p:spPr>
      </p:pic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18536026-56BC-2048-B8E4-EE3ABF3B02E4}"/>
              </a:ext>
            </a:extLst>
          </p:cNvPr>
          <p:cNvSpPr/>
          <p:nvPr/>
        </p:nvSpPr>
        <p:spPr>
          <a:xfrm>
            <a:off x="8184109" y="-74140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/>
              <a:t>Preview</a:t>
            </a:r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12B13E7-B22E-4243-A7D1-5A98CC984B4B}"/>
              </a:ext>
            </a:extLst>
          </p:cNvPr>
          <p:cNvSpPr/>
          <p:nvPr/>
        </p:nvSpPr>
        <p:spPr>
          <a:xfrm>
            <a:off x="8184109" y="-74140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986466DA-6DED-B34B-9830-4F3B407B37EC}"/>
              </a:ext>
            </a:extLst>
          </p:cNvPr>
          <p:cNvSpPr/>
          <p:nvPr/>
        </p:nvSpPr>
        <p:spPr>
          <a:xfrm rot="10800000">
            <a:off x="8184109" y="-696058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01453B3-7E8B-4A41-BBF5-B9DCA2E65538}"/>
              </a:ext>
            </a:extLst>
          </p:cNvPr>
          <p:cNvCxnSpPr>
            <a:cxnSpLocks/>
          </p:cNvCxnSpPr>
          <p:nvPr/>
        </p:nvCxnSpPr>
        <p:spPr>
          <a:xfrm>
            <a:off x="6795150" y="1026668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4093B8C-EB9E-8848-9B0A-F9CB2003BFD1}"/>
              </a:ext>
            </a:extLst>
          </p:cNvPr>
          <p:cNvSpPr/>
          <p:nvPr/>
        </p:nvSpPr>
        <p:spPr>
          <a:xfrm>
            <a:off x="8473476" y="1964154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Enviar Información</a:t>
            </a:r>
            <a:endParaRPr lang="en-US" sz="1400" dirty="0"/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613D654E-AF4C-884D-91E9-4060BC5AC27D}"/>
              </a:ext>
            </a:extLst>
          </p:cNvPr>
          <p:cNvSpPr/>
          <p:nvPr/>
        </p:nvSpPr>
        <p:spPr>
          <a:xfrm>
            <a:off x="8184109" y="388673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Gracias por participar</a:t>
            </a:r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92B62F4-FB75-8B40-BCE9-9845DFC4A0FD}"/>
              </a:ext>
            </a:extLst>
          </p:cNvPr>
          <p:cNvSpPr/>
          <p:nvPr/>
        </p:nvSpPr>
        <p:spPr>
          <a:xfrm>
            <a:off x="8184109" y="388673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425CE54C-FDA3-FC42-916B-09DAAA326A76}"/>
              </a:ext>
            </a:extLst>
          </p:cNvPr>
          <p:cNvSpPr/>
          <p:nvPr/>
        </p:nvSpPr>
        <p:spPr>
          <a:xfrm rot="10800000">
            <a:off x="8184109" y="3932090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C0E9D90-1813-FD4B-B534-14073CFA2EFC}"/>
              </a:ext>
            </a:extLst>
          </p:cNvPr>
          <p:cNvCxnSpPr>
            <a:stCxn id="47" idx="2"/>
          </p:cNvCxnSpPr>
          <p:nvPr/>
        </p:nvCxnSpPr>
        <p:spPr>
          <a:xfrm>
            <a:off x="9474686" y="2421354"/>
            <a:ext cx="6198" cy="146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B8CFED7F-C1D3-374C-A588-F5B3DC1E0D6D}"/>
              </a:ext>
            </a:extLst>
          </p:cNvPr>
          <p:cNvSpPr/>
          <p:nvPr/>
        </p:nvSpPr>
        <p:spPr>
          <a:xfrm>
            <a:off x="1013391" y="1268352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Privacidad y Condiciones</a:t>
            </a:r>
            <a:endParaRPr lang="en-US" sz="14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8A2A91E-AB67-1C43-8D29-C6ECCB33CEA6}"/>
              </a:ext>
            </a:extLst>
          </p:cNvPr>
          <p:cNvSpPr txBox="1"/>
          <p:nvPr/>
        </p:nvSpPr>
        <p:spPr>
          <a:xfrm>
            <a:off x="714383" y="3199333"/>
            <a:ext cx="432907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¿</a:t>
            </a:r>
            <a:r>
              <a:rPr lang="en-US" sz="1400" dirty="0" err="1"/>
              <a:t>Qué</a:t>
            </a:r>
            <a:r>
              <a:rPr lang="en-US" sz="1400" dirty="0"/>
              <a:t> </a:t>
            </a:r>
            <a:r>
              <a:rPr lang="en-US" sz="1400" dirty="0" err="1"/>
              <a:t>datos</a:t>
            </a:r>
            <a:r>
              <a:rPr lang="en-US" sz="1400" dirty="0"/>
              <a:t> se </a:t>
            </a:r>
            <a:r>
              <a:rPr lang="en-US" sz="1400" dirty="0" err="1"/>
              <a:t>recaban</a:t>
            </a:r>
            <a:r>
              <a:rPr lang="en-US" sz="1400" dirty="0"/>
              <a:t>?</a:t>
            </a:r>
          </a:p>
          <a:p>
            <a:r>
              <a:rPr lang="en-US" sz="1400" dirty="0" err="1"/>
              <a:t>Número</a:t>
            </a:r>
            <a:r>
              <a:rPr lang="en-US" sz="1400" dirty="0"/>
              <a:t> o </a:t>
            </a:r>
            <a:r>
              <a:rPr lang="en-US" sz="1400" dirty="0" err="1"/>
              <a:t>identidad</a:t>
            </a:r>
            <a:r>
              <a:rPr lang="en-US" sz="1400" dirty="0"/>
              <a:t> de la </a:t>
            </a:r>
            <a:r>
              <a:rPr lang="en-US" sz="1400" dirty="0" err="1"/>
              <a:t>casilla</a:t>
            </a:r>
            <a:r>
              <a:rPr lang="en-US" sz="1400" dirty="0"/>
              <a:t> de </a:t>
            </a:r>
            <a:r>
              <a:rPr lang="en-US" sz="1400" dirty="0" err="1"/>
              <a:t>votación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Sección</a:t>
            </a:r>
            <a:r>
              <a:rPr lang="en-US" sz="1400" dirty="0"/>
              <a:t> de la </a:t>
            </a:r>
            <a:r>
              <a:rPr lang="en-US" sz="1400" dirty="0" err="1"/>
              <a:t>casilla</a:t>
            </a:r>
            <a:r>
              <a:rPr lang="en-US" sz="1400" dirty="0"/>
              <a:t> (o </a:t>
            </a:r>
            <a:r>
              <a:rPr lang="en-US" sz="1400" dirty="0" err="1"/>
              <a:t>estado</a:t>
            </a:r>
            <a:r>
              <a:rPr lang="en-US" sz="1400" dirty="0"/>
              <a:t>) </a:t>
            </a:r>
          </a:p>
          <a:p>
            <a:r>
              <a:rPr lang="en-US" sz="1400" dirty="0" err="1"/>
              <a:t>Marca</a:t>
            </a:r>
            <a:r>
              <a:rPr lang="en-US" sz="1400" dirty="0"/>
              <a:t> temporal de la </a:t>
            </a:r>
            <a:r>
              <a:rPr lang="en-US" sz="1400" dirty="0" err="1"/>
              <a:t>Localización</a:t>
            </a:r>
            <a:r>
              <a:rPr lang="en-US" sz="1400" dirty="0"/>
              <a:t> </a:t>
            </a:r>
          </a:p>
          <a:p>
            <a:r>
              <a:rPr lang="en-US" sz="1400" dirty="0"/>
              <a:t>(</a:t>
            </a:r>
            <a:r>
              <a:rPr lang="en-US" sz="1400" dirty="0" err="1"/>
              <a:t>Latitud</a:t>
            </a:r>
            <a:r>
              <a:rPr lang="en-US" sz="1400" dirty="0"/>
              <a:t> y </a:t>
            </a:r>
            <a:r>
              <a:rPr lang="en-US" sz="1400" dirty="0" err="1"/>
              <a:t>Longitud</a:t>
            </a:r>
            <a:r>
              <a:rPr lang="en-US" sz="1400" dirty="0"/>
              <a:t>, via GPS del </a:t>
            </a:r>
            <a:r>
              <a:rPr lang="en-US" sz="1400" dirty="0" err="1"/>
              <a:t>teléfono</a:t>
            </a:r>
            <a:r>
              <a:rPr lang="en-US" sz="1400" dirty="0"/>
              <a:t> del </a:t>
            </a:r>
            <a:r>
              <a:rPr lang="en-US" sz="1400" dirty="0" err="1"/>
              <a:t>verificador</a:t>
            </a:r>
            <a:r>
              <a:rPr lang="en-US" sz="1400" dirty="0"/>
              <a:t>); </a:t>
            </a:r>
          </a:p>
          <a:p>
            <a:r>
              <a:rPr lang="en-US" sz="1400" dirty="0"/>
              <a:t>Estado, </a:t>
            </a:r>
          </a:p>
          <a:p>
            <a:r>
              <a:rPr lang="en-US" sz="1400" dirty="0" err="1"/>
              <a:t>Municipio</a:t>
            </a:r>
            <a:r>
              <a:rPr lang="en-US" sz="1400" dirty="0"/>
              <a:t>,</a:t>
            </a:r>
          </a:p>
          <a:p>
            <a:r>
              <a:rPr lang="en-US" sz="1400" dirty="0"/>
              <a:t>Ciudad, </a:t>
            </a:r>
          </a:p>
          <a:p>
            <a:r>
              <a:rPr lang="en-US" sz="1400" dirty="0" err="1"/>
              <a:t>Población</a:t>
            </a:r>
            <a:r>
              <a:rPr lang="en-US" sz="1400" dirty="0"/>
              <a:t> (Colonia/Pueblo/Barrio); </a:t>
            </a:r>
          </a:p>
          <a:p>
            <a:r>
              <a:rPr lang="en-US" sz="1400" dirty="0" err="1"/>
              <a:t>Señas</a:t>
            </a:r>
            <a:r>
              <a:rPr lang="en-US" sz="1400" dirty="0"/>
              <a:t> </a:t>
            </a:r>
            <a:r>
              <a:rPr lang="en-US" sz="1400" dirty="0" err="1"/>
              <a:t>particulares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Votantes</a:t>
            </a:r>
            <a:r>
              <a:rPr lang="en-US" sz="1400" dirty="0"/>
              <a:t> </a:t>
            </a:r>
            <a:r>
              <a:rPr lang="en-US" sz="1400" dirty="0" err="1"/>
              <a:t>Totales</a:t>
            </a:r>
            <a:r>
              <a:rPr lang="en-US" sz="1400" dirty="0"/>
              <a:t>, </a:t>
            </a:r>
          </a:p>
          <a:p>
            <a:r>
              <a:rPr lang="en-US" sz="1400" dirty="0" err="1"/>
              <a:t>votos</a:t>
            </a:r>
            <a:r>
              <a:rPr lang="en-US" sz="1400" dirty="0"/>
              <a:t> </a:t>
            </a:r>
            <a:r>
              <a:rPr lang="en-US" sz="1400" dirty="0" err="1"/>
              <a:t>nulos</a:t>
            </a:r>
            <a:r>
              <a:rPr lang="en-US" sz="1400" dirty="0"/>
              <a:t>, </a:t>
            </a:r>
          </a:p>
          <a:p>
            <a:r>
              <a:rPr lang="en-US" sz="1400" dirty="0" err="1"/>
              <a:t>votos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candidatos</a:t>
            </a:r>
            <a:r>
              <a:rPr lang="en-US" sz="1400" dirty="0"/>
              <a:t> no </a:t>
            </a:r>
            <a:r>
              <a:rPr lang="en-US" sz="1400" dirty="0" err="1"/>
              <a:t>registrados</a:t>
            </a:r>
            <a:r>
              <a:rPr lang="en-US" sz="1400" dirty="0"/>
              <a:t>, </a:t>
            </a:r>
          </a:p>
          <a:p>
            <a:r>
              <a:rPr lang="en-US" sz="1400" dirty="0" err="1"/>
              <a:t>votantes</a:t>
            </a:r>
            <a:r>
              <a:rPr lang="en-US" sz="1400" dirty="0"/>
              <a:t> </a:t>
            </a:r>
            <a:r>
              <a:rPr lang="en-US" sz="1400" dirty="0" err="1"/>
              <a:t>ausentes</a:t>
            </a:r>
            <a:r>
              <a:rPr lang="en-US" sz="1400" dirty="0"/>
              <a:t> </a:t>
            </a:r>
            <a:r>
              <a:rPr lang="en-US" sz="1400" dirty="0" err="1"/>
              <a:t>Votos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partido</a:t>
            </a:r>
            <a:r>
              <a:rPr lang="en-US" sz="1400" dirty="0"/>
              <a:t>/</a:t>
            </a:r>
            <a:r>
              <a:rPr lang="en-US" sz="1400" dirty="0" err="1"/>
              <a:t>candidato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Marca</a:t>
            </a:r>
            <a:r>
              <a:rPr lang="en-US" sz="1400" dirty="0"/>
              <a:t> de </a:t>
            </a:r>
            <a:r>
              <a:rPr lang="en-US" sz="1400" dirty="0" err="1"/>
              <a:t>tiempo</a:t>
            </a:r>
            <a:r>
              <a:rPr lang="en-US" sz="1400" dirty="0"/>
              <a:t> de la </a:t>
            </a:r>
            <a:r>
              <a:rPr lang="en-US" sz="1400" dirty="0" err="1"/>
              <a:t>foto</a:t>
            </a:r>
            <a:r>
              <a:rPr lang="en-US" sz="1400" dirty="0"/>
              <a:t>; </a:t>
            </a:r>
          </a:p>
          <a:p>
            <a:r>
              <a:rPr lang="en-US" sz="1400" dirty="0"/>
              <a:t>ID del </a:t>
            </a:r>
            <a:r>
              <a:rPr lang="en-US" sz="1400" dirty="0" err="1"/>
              <a:t>dispositivo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68823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1AC5BB-4FEB-9A4B-A613-57D8D1DC8913}"/>
              </a:ext>
            </a:extLst>
          </p:cNvPr>
          <p:cNvSpPr/>
          <p:nvPr/>
        </p:nvSpPr>
        <p:spPr>
          <a:xfrm>
            <a:off x="714383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8478CA-CEB0-8548-8B93-FEF6DA8302A0}"/>
              </a:ext>
            </a:extLst>
          </p:cNvPr>
          <p:cNvSpPr/>
          <p:nvPr/>
        </p:nvSpPr>
        <p:spPr>
          <a:xfrm>
            <a:off x="4568749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27A09AF-3664-E74F-9B06-88D4F69EE654}"/>
              </a:ext>
            </a:extLst>
          </p:cNvPr>
          <p:cNvSpPr/>
          <p:nvPr/>
        </p:nvSpPr>
        <p:spPr>
          <a:xfrm>
            <a:off x="1003750" y="-51160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Consulta de Casillas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0B3736D-8722-FB47-9C8D-CBFB30F7ADFB}"/>
              </a:ext>
            </a:extLst>
          </p:cNvPr>
          <p:cNvSpPr/>
          <p:nvPr/>
        </p:nvSpPr>
        <p:spPr>
          <a:xfrm>
            <a:off x="1003750" y="608596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Registro de Casilla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D0A753-1AE2-5842-87DC-006CE9C5AB23}"/>
              </a:ext>
            </a:extLst>
          </p:cNvPr>
          <p:cNvCxnSpPr>
            <a:cxnSpLocks/>
          </p:cNvCxnSpPr>
          <p:nvPr/>
        </p:nvCxnSpPr>
        <p:spPr>
          <a:xfrm>
            <a:off x="3179790" y="177440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06BD940-FBF2-764F-8107-CAA3B53D7D36}"/>
              </a:ext>
            </a:extLst>
          </p:cNvPr>
          <p:cNvSpPr/>
          <p:nvPr/>
        </p:nvSpPr>
        <p:spPr>
          <a:xfrm>
            <a:off x="4894768" y="-51160"/>
            <a:ext cx="2002420" cy="457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Dropdown</a:t>
            </a:r>
            <a:r>
              <a:rPr lang="es-ES" sz="1400" dirty="0"/>
              <a:t> Estado</a:t>
            </a:r>
            <a:endParaRPr lang="en-US" sz="1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EDC6833-0D28-D645-833C-AAB515CEDBAC}"/>
              </a:ext>
            </a:extLst>
          </p:cNvPr>
          <p:cNvSpPr/>
          <p:nvPr/>
        </p:nvSpPr>
        <p:spPr>
          <a:xfrm>
            <a:off x="4894768" y="654895"/>
            <a:ext cx="2002420" cy="457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Dropdown</a:t>
            </a:r>
            <a:r>
              <a:rPr lang="es-ES" sz="1400" dirty="0"/>
              <a:t> Municipio</a:t>
            </a:r>
            <a:endParaRPr lang="en-US" sz="1400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1A9352F-9E31-DA4C-99E8-630FC3B27EA5}"/>
              </a:ext>
            </a:extLst>
          </p:cNvPr>
          <p:cNvSpPr/>
          <p:nvPr/>
        </p:nvSpPr>
        <p:spPr>
          <a:xfrm>
            <a:off x="4910201" y="1388681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Buscar</a:t>
            </a:r>
            <a:endParaRPr lang="en-US" sz="14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13A2770-7AF5-AB43-B68B-8F3F455022BC}"/>
              </a:ext>
            </a:extLst>
          </p:cNvPr>
          <p:cNvCxnSpPr/>
          <p:nvPr/>
        </p:nvCxnSpPr>
        <p:spPr>
          <a:xfrm>
            <a:off x="7057303" y="1632952"/>
            <a:ext cx="12384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DA0F6B6-0219-8944-A413-2F247DA2CBA7}"/>
              </a:ext>
            </a:extLst>
          </p:cNvPr>
          <p:cNvSpPr/>
          <p:nvPr/>
        </p:nvSpPr>
        <p:spPr>
          <a:xfrm>
            <a:off x="8455910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EB35D51-7086-A543-8A12-FFD656131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28" t="58991"/>
          <a:stretch/>
        </p:blipFill>
        <p:spPr>
          <a:xfrm>
            <a:off x="8455910" y="-385011"/>
            <a:ext cx="2581154" cy="1300334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391E9A2E-DEB4-B640-94E6-F2CEADB177DE}"/>
              </a:ext>
            </a:extLst>
          </p:cNvPr>
          <p:cNvSpPr/>
          <p:nvPr/>
        </p:nvSpPr>
        <p:spPr>
          <a:xfrm>
            <a:off x="10529888" y="-194306"/>
            <a:ext cx="397812" cy="41704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D9433-2FCE-0545-B58A-27B394E1C591}"/>
              </a:ext>
            </a:extLst>
          </p:cNvPr>
          <p:cNvSpPr/>
          <p:nvPr/>
        </p:nvSpPr>
        <p:spPr>
          <a:xfrm>
            <a:off x="714383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7CA1A8-3656-E54E-BA11-621E4B6FAB38}"/>
              </a:ext>
            </a:extLst>
          </p:cNvPr>
          <p:cNvSpPr/>
          <p:nvPr/>
        </p:nvSpPr>
        <p:spPr>
          <a:xfrm>
            <a:off x="4568749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E14F41-4231-B841-8A99-CDD39C611B8A}"/>
              </a:ext>
            </a:extLst>
          </p:cNvPr>
          <p:cNvSpPr/>
          <p:nvPr/>
        </p:nvSpPr>
        <p:spPr>
          <a:xfrm>
            <a:off x="8455910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90F56549-7E6D-D441-838B-E72307C4154A}"/>
              </a:ext>
            </a:extLst>
          </p:cNvPr>
          <p:cNvSpPr/>
          <p:nvPr/>
        </p:nvSpPr>
        <p:spPr>
          <a:xfrm rot="10800000">
            <a:off x="8455910" y="-747583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B1AC4F6C-B810-C442-A6E8-F64C2DD68A8F}"/>
              </a:ext>
            </a:extLst>
          </p:cNvPr>
          <p:cNvSpPr/>
          <p:nvPr/>
        </p:nvSpPr>
        <p:spPr>
          <a:xfrm rot="10800000">
            <a:off x="4601544" y="-747582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EDDE3F9A-CC8C-E142-A096-8860F8E86FCA}"/>
              </a:ext>
            </a:extLst>
          </p:cNvPr>
          <p:cNvSpPr/>
          <p:nvPr/>
        </p:nvSpPr>
        <p:spPr>
          <a:xfrm rot="10800000">
            <a:off x="714383" y="-752376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7590875-210C-5042-8326-4A9B6053A6C1}"/>
              </a:ext>
            </a:extLst>
          </p:cNvPr>
          <p:cNvCxnSpPr/>
          <p:nvPr/>
        </p:nvCxnSpPr>
        <p:spPr>
          <a:xfrm>
            <a:off x="9067433" y="2744128"/>
            <a:ext cx="0" cy="891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890C0124-A312-A04C-B637-FE400FA37CFE}"/>
              </a:ext>
            </a:extLst>
          </p:cNvPr>
          <p:cNvSpPr/>
          <p:nvPr/>
        </p:nvSpPr>
        <p:spPr>
          <a:xfrm>
            <a:off x="8455910" y="363537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Campos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E914AC4-369E-F34C-A38A-D94C898809FA}"/>
              </a:ext>
            </a:extLst>
          </p:cNvPr>
          <p:cNvSpPr/>
          <p:nvPr/>
        </p:nvSpPr>
        <p:spPr>
          <a:xfrm>
            <a:off x="8455910" y="363537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1B51C149-AC4A-6D44-89A6-D60C85F98B59}"/>
              </a:ext>
            </a:extLst>
          </p:cNvPr>
          <p:cNvSpPr/>
          <p:nvPr/>
        </p:nvSpPr>
        <p:spPr>
          <a:xfrm rot="10800000">
            <a:off x="8488705" y="3685524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5C794998-E80C-BA45-B2E5-D4FE658AF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178"/>
          <a:stretch/>
        </p:blipFill>
        <p:spPr>
          <a:xfrm>
            <a:off x="8677262" y="4197315"/>
            <a:ext cx="1107696" cy="105613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C112BD11-13FC-5E4A-A444-2BA7A3EE1E12}"/>
              </a:ext>
            </a:extLst>
          </p:cNvPr>
          <p:cNvSpPr txBox="1"/>
          <p:nvPr/>
        </p:nvSpPr>
        <p:spPr>
          <a:xfrm>
            <a:off x="11197179" y="1783954"/>
            <a:ext cx="2513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800 personas registraron</a:t>
            </a:r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DE3B3E3-DA7B-1843-A260-CBCBF6693C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29" r="64452" b="27485"/>
          <a:stretch/>
        </p:blipFill>
        <p:spPr>
          <a:xfrm>
            <a:off x="8488704" y="915322"/>
            <a:ext cx="2548359" cy="2106595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B511462-6C29-2347-AA64-CC4398C9AD14}"/>
              </a:ext>
            </a:extLst>
          </p:cNvPr>
          <p:cNvCxnSpPr/>
          <p:nvPr/>
        </p:nvCxnSpPr>
        <p:spPr>
          <a:xfrm flipH="1">
            <a:off x="10876547" y="1065796"/>
            <a:ext cx="7860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2DBD803-EC69-B34B-BF56-B2627D531A2D}"/>
              </a:ext>
            </a:extLst>
          </p:cNvPr>
          <p:cNvSpPr txBox="1"/>
          <p:nvPr/>
        </p:nvSpPr>
        <p:spPr>
          <a:xfrm>
            <a:off x="11711089" y="915323"/>
            <a:ext cx="671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Filtro</a:t>
            </a:r>
            <a:endParaRPr lang="en-US" dirty="0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C54559A2-E461-B24C-9A0B-638441EF4227}"/>
              </a:ext>
            </a:extLst>
          </p:cNvPr>
          <p:cNvSpPr/>
          <p:nvPr/>
        </p:nvSpPr>
        <p:spPr>
          <a:xfrm>
            <a:off x="1003750" y="1268352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Privacidad y Condiciones</a:t>
            </a:r>
            <a:endParaRPr lang="en-US" sz="14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9ADF3B9-B7F3-7B4E-853A-AE89E024B7F8}"/>
              </a:ext>
            </a:extLst>
          </p:cNvPr>
          <p:cNvCxnSpPr>
            <a:cxnSpLocks/>
          </p:cNvCxnSpPr>
          <p:nvPr/>
        </p:nvCxnSpPr>
        <p:spPr>
          <a:xfrm>
            <a:off x="10715625" y="4340190"/>
            <a:ext cx="0" cy="74616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699D650-C55F-5846-90EC-8B55EEFB060A}"/>
              </a:ext>
            </a:extLst>
          </p:cNvPr>
          <p:cNvSpPr txBox="1"/>
          <p:nvPr/>
        </p:nvSpPr>
        <p:spPr>
          <a:xfrm>
            <a:off x="11269578" y="4340190"/>
            <a:ext cx="2580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Validar por UID de </a:t>
            </a:r>
            <a:r>
              <a:rPr lang="es-ES" dirty="0" err="1"/>
              <a:t>Device</a:t>
            </a:r>
            <a:endParaRPr lang="es-ES" dirty="0"/>
          </a:p>
          <a:p>
            <a:r>
              <a:rPr lang="es-ES" dirty="0"/>
              <a:t>Hash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C92CA6-9F53-7B48-9FC5-B4E028BEDCF8}"/>
              </a:ext>
            </a:extLst>
          </p:cNvPr>
          <p:cNvSpPr txBox="1"/>
          <p:nvPr/>
        </p:nvSpPr>
        <p:spPr>
          <a:xfrm>
            <a:off x="1245704" y="3685524"/>
            <a:ext cx="19514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</a:t>
            </a:r>
            <a:r>
              <a:rPr lang="en-US" dirty="0" err="1"/>
              <a:t>EntidadFederativa</a:t>
            </a:r>
            <a:endParaRPr lang="en-US" dirty="0"/>
          </a:p>
          <a:p>
            <a:r>
              <a:rPr lang="en-US" dirty="0"/>
              <a:t>    -</a:t>
            </a:r>
            <a:r>
              <a:rPr lang="en-US" dirty="0" err="1"/>
              <a:t>Municipio</a:t>
            </a:r>
            <a:endParaRPr lang="en-US" dirty="0"/>
          </a:p>
          <a:p>
            <a:r>
              <a:rPr lang="en-US" dirty="0"/>
              <a:t>         -</a:t>
            </a:r>
            <a:r>
              <a:rPr lang="en-US" dirty="0" err="1"/>
              <a:t>Localidad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595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23303</TotalTime>
  <Words>399</Words>
  <Application>Microsoft Macintosh PowerPoint</Application>
  <PresentationFormat>Widescreen</PresentationFormat>
  <Paragraphs>208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API</vt:lpstr>
      <vt:lpstr>PowerPoint Presentation</vt:lpstr>
      <vt:lpstr>Proceso de registro en la blockchain</vt:lpstr>
      <vt:lpstr>Proceso de registro en la blockchain V2</vt:lpstr>
      <vt:lpstr>Proceso de aprobación/desaprobación en la blockchain</vt:lpstr>
      <vt:lpstr>Contract Definition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Roberto Cervantes</dc:creator>
  <cp:lastModifiedBy>Roberto Cervantes</cp:lastModifiedBy>
  <cp:revision>76</cp:revision>
  <dcterms:created xsi:type="dcterms:W3CDTF">2018-04-28T06:10:24Z</dcterms:created>
  <dcterms:modified xsi:type="dcterms:W3CDTF">2018-05-25T23:25:26Z</dcterms:modified>
</cp:coreProperties>
</file>

<file path=docProps/thumbnail.jpeg>
</file>